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8" r:id="rId2"/>
    <p:sldId id="289" r:id="rId3"/>
    <p:sldId id="290" r:id="rId4"/>
    <p:sldId id="291" r:id="rId5"/>
    <p:sldId id="295" r:id="rId6"/>
    <p:sldId id="296" r:id="rId7"/>
    <p:sldId id="297" r:id="rId8"/>
    <p:sldId id="298" r:id="rId9"/>
    <p:sldId id="301" r:id="rId10"/>
    <p:sldId id="302" r:id="rId11"/>
    <p:sldId id="303" r:id="rId12"/>
    <p:sldId id="304" r:id="rId13"/>
    <p:sldId id="315" r:id="rId14"/>
    <p:sldId id="305" r:id="rId15"/>
    <p:sldId id="314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260" r:id="rId2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5F2D55-7924-76BF-9D23-FDE56484221A}" name="Adamec Václav" initials="VA" userId="S::Vaclav.Adamec@tatradv.cz::00092bfe-044c-45ef-ab8e-4c133d64163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C0FDFA-3B81-4B29-A022-6139C7511A1D}" v="1" dt="2026-09-09T05:24:21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05" y="70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ličová Martina" userId="00fa7fd8-1e5d-4d2e-80a3-2f4b09367780" providerId="ADAL" clId="{DDDA77FE-E577-4F12-89F3-27D8C2B09577}"/>
    <pc:docChg chg="modSld">
      <pc:chgData name="Jeličová Martina" userId="00fa7fd8-1e5d-4d2e-80a3-2f4b09367780" providerId="ADAL" clId="{DDDA77FE-E577-4F12-89F3-27D8C2B09577}" dt="2026-09-09T05:27:12.411" v="16" actId="20577"/>
      <pc:docMkLst>
        <pc:docMk/>
      </pc:docMkLst>
      <pc:sldChg chg="modSp mod">
        <pc:chgData name="Jeličová Martina" userId="00fa7fd8-1e5d-4d2e-80a3-2f4b09367780" providerId="ADAL" clId="{DDDA77FE-E577-4F12-89F3-27D8C2B09577}" dt="2026-09-09T05:27:12.411" v="16" actId="20577"/>
        <pc:sldMkLst>
          <pc:docMk/>
          <pc:sldMk cId="1150650922" sldId="312"/>
        </pc:sldMkLst>
        <pc:spChg chg="mod">
          <ac:chgData name="Jeličová Martina" userId="00fa7fd8-1e5d-4d2e-80a3-2f4b09367780" providerId="ADAL" clId="{DDDA77FE-E577-4F12-89F3-27D8C2B09577}" dt="2026-09-09T05:27:12.411" v="16" actId="20577"/>
          <ac:spMkLst>
            <pc:docMk/>
            <pc:sldMk cId="1150650922" sldId="312"/>
            <ac:spMk id="3" creationId="{1B787468-355D-E8F3-AC0E-3BB6097CE1D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A6107-2BCB-4CB4-8BBA-B5AF534024D4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5A95D-4791-46B6-A3ED-05AFEE30CC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0960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055792" y="3657600"/>
            <a:ext cx="9612208" cy="869794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NAPIŠTE NÁZEV PREZENTACE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055792" y="4728116"/>
            <a:ext cx="9612208" cy="529683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Autor/datum: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862116"/>
            <a:ext cx="2947496" cy="181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338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055792" y="3378819"/>
            <a:ext cx="5021623" cy="1271238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NAPIŠTE NÁZEV PREZENTACE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055792" y="5135881"/>
            <a:ext cx="3393545" cy="740812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Autor/datum: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862116"/>
            <a:ext cx="2383241" cy="14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623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055792" y="3378819"/>
            <a:ext cx="5021623" cy="1271238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NAPIŠTE NÁZEV PREZENTACE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055792" y="5135881"/>
            <a:ext cx="3393545" cy="740812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Autor/datum: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862116"/>
            <a:ext cx="2383241" cy="14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891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055792" y="3378819"/>
            <a:ext cx="5021623" cy="1271238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NAPIŠTE NÁZEV PREZENTACE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055792" y="5135881"/>
            <a:ext cx="3393545" cy="740812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Autor/datum: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862116"/>
            <a:ext cx="2383241" cy="14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34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055792" y="3378819"/>
            <a:ext cx="5021623" cy="1271238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NAPIŠTE NÁZEV PREZENTACE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055792" y="5135881"/>
            <a:ext cx="3393545" cy="740812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Autor/datum: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862116"/>
            <a:ext cx="2383241" cy="14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3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055792" y="3378819"/>
            <a:ext cx="5021623" cy="1271238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NAPIŠTE NÁZEV PREZENTACE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055792" y="5135881"/>
            <a:ext cx="3393545" cy="740812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Autor/datum: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862116"/>
            <a:ext cx="2383241" cy="14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96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sah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704381" y="936702"/>
            <a:ext cx="5406487" cy="962721"/>
          </a:xfrm>
          <a:prstGeom prst="rect">
            <a:avLst/>
          </a:prstGeom>
        </p:spPr>
        <p:txBody>
          <a:bodyPr lIns="0"/>
          <a:lstStyle>
            <a:lvl1pPr>
              <a:defRPr/>
            </a:lvl1pPr>
          </a:lstStyle>
          <a:p>
            <a:r>
              <a:rPr lang="cs-CZ" dirty="0"/>
              <a:t>VLOŽTE NADPIS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4381" y="2129882"/>
            <a:ext cx="5405907" cy="1360449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None/>
              <a:tabLst/>
              <a:defRPr sz="2000"/>
            </a:lvl1pPr>
            <a:lvl2pPr marL="324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2pPr>
            <a:lvl3pPr marL="61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3pPr>
            <a:lvl4pPr marL="900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4pPr>
            <a:lvl5pPr marL="115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pro obrázek 7"/>
          <p:cNvSpPr>
            <a:spLocks noGrp="1"/>
          </p:cNvSpPr>
          <p:nvPr>
            <p:ph type="pic" sz="quarter" idx="13" hasCustomPrompt="1"/>
          </p:nvPr>
        </p:nvSpPr>
        <p:spPr>
          <a:xfrm>
            <a:off x="6702425" y="512956"/>
            <a:ext cx="5017507" cy="536001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  <a:p>
            <a:endParaRPr lang="cs-CZ" dirty="0"/>
          </a:p>
        </p:txBody>
      </p:sp>
      <p:sp>
        <p:nvSpPr>
          <p:cNvPr id="11" name="Zástupný symbol pro obsah 2"/>
          <p:cNvSpPr>
            <a:spLocks noGrp="1"/>
          </p:cNvSpPr>
          <p:nvPr>
            <p:ph idx="14"/>
          </p:nvPr>
        </p:nvSpPr>
        <p:spPr>
          <a:xfrm>
            <a:off x="704381" y="3720790"/>
            <a:ext cx="5405907" cy="2152184"/>
          </a:xfrm>
          <a:prstGeom prst="rect">
            <a:avLst/>
          </a:prstGeom>
        </p:spPr>
        <p:txBody>
          <a:bodyPr lIns="0"/>
          <a:lstStyle>
            <a:lvl1pPr marL="288000" marR="0" indent="-216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Char char="⁄"/>
              <a:tabLst/>
              <a:defRPr sz="2000"/>
            </a:lvl1pPr>
            <a:lvl2pPr marL="540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2pPr>
            <a:lvl3pPr marL="828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3pPr>
            <a:lvl4pPr marL="1080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4pPr>
            <a:lvl5pPr marL="1332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TextovéPole 12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64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sah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704381" y="936702"/>
            <a:ext cx="5406487" cy="962721"/>
          </a:xfrm>
          <a:prstGeom prst="rect">
            <a:avLst/>
          </a:prstGeom>
        </p:spPr>
        <p:txBody>
          <a:bodyPr lIns="0"/>
          <a:lstStyle>
            <a:lvl1pPr>
              <a:defRPr/>
            </a:lvl1pPr>
          </a:lstStyle>
          <a:p>
            <a:r>
              <a:rPr lang="cs-CZ" dirty="0"/>
              <a:t>VLOŽTE NADPIS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4381" y="2129882"/>
            <a:ext cx="5405907" cy="1360449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None/>
              <a:tabLst/>
              <a:defRPr sz="2000"/>
            </a:lvl1pPr>
            <a:lvl2pPr marL="324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2pPr>
            <a:lvl3pPr marL="61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3pPr>
            <a:lvl4pPr marL="900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4pPr>
            <a:lvl5pPr marL="115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symbol pro obsah 2"/>
          <p:cNvSpPr>
            <a:spLocks noGrp="1"/>
          </p:cNvSpPr>
          <p:nvPr>
            <p:ph idx="14"/>
          </p:nvPr>
        </p:nvSpPr>
        <p:spPr>
          <a:xfrm>
            <a:off x="704381" y="3720790"/>
            <a:ext cx="5405907" cy="2152184"/>
          </a:xfrm>
          <a:prstGeom prst="rect">
            <a:avLst/>
          </a:prstGeom>
        </p:spPr>
        <p:txBody>
          <a:bodyPr lIns="0"/>
          <a:lstStyle>
            <a:lvl1pPr marL="288000" marR="0" indent="-216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Char char="⁄"/>
              <a:tabLst/>
              <a:defRPr sz="2000"/>
            </a:lvl1pPr>
            <a:lvl2pPr marL="540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2pPr>
            <a:lvl3pPr marL="828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3pPr>
            <a:lvl4pPr marL="1080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4pPr>
            <a:lvl5pPr marL="1332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TextovéPole 12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  <p:sp>
        <p:nvSpPr>
          <p:cNvPr id="7" name="Zástupný symbol pro obrázek 7"/>
          <p:cNvSpPr>
            <a:spLocks noGrp="1"/>
          </p:cNvSpPr>
          <p:nvPr>
            <p:ph type="pic" sz="quarter" idx="13" hasCustomPrompt="1"/>
          </p:nvPr>
        </p:nvSpPr>
        <p:spPr>
          <a:xfrm>
            <a:off x="6702425" y="512956"/>
            <a:ext cx="5017507" cy="2556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  <a:p>
            <a:endParaRPr lang="cs-CZ" dirty="0"/>
          </a:p>
        </p:txBody>
      </p:sp>
      <p:sp>
        <p:nvSpPr>
          <p:cNvPr id="9" name="Zástupný symbol pro obrázek 7"/>
          <p:cNvSpPr>
            <a:spLocks noGrp="1"/>
          </p:cNvSpPr>
          <p:nvPr>
            <p:ph type="pic" sz="quarter" idx="15" hasCustomPrompt="1"/>
          </p:nvPr>
        </p:nvSpPr>
        <p:spPr>
          <a:xfrm>
            <a:off x="6702424" y="3316974"/>
            <a:ext cx="5017507" cy="2556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5706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bsah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obrázek 7"/>
          <p:cNvSpPr>
            <a:spLocks noGrp="1"/>
          </p:cNvSpPr>
          <p:nvPr>
            <p:ph type="pic" sz="quarter" idx="17" hasCustomPrompt="1"/>
          </p:nvPr>
        </p:nvSpPr>
        <p:spPr>
          <a:xfrm>
            <a:off x="6702425" y="512956"/>
            <a:ext cx="5017507" cy="320783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  <a:p>
            <a:endParaRPr lang="cs-CZ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sz="quarter" idx="15" hasCustomPrompt="1"/>
          </p:nvPr>
        </p:nvSpPr>
        <p:spPr>
          <a:xfrm>
            <a:off x="6713538" y="3980985"/>
            <a:ext cx="2385857" cy="17953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9" name="Zástupný symbol pro obrázek 4"/>
          <p:cNvSpPr>
            <a:spLocks noGrp="1"/>
          </p:cNvSpPr>
          <p:nvPr>
            <p:ph type="pic" sz="quarter" idx="16" hasCustomPrompt="1"/>
          </p:nvPr>
        </p:nvSpPr>
        <p:spPr>
          <a:xfrm>
            <a:off x="9333571" y="3980984"/>
            <a:ext cx="2386361" cy="17953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1" name="Nadpis 1"/>
          <p:cNvSpPr>
            <a:spLocks noGrp="1"/>
          </p:cNvSpPr>
          <p:nvPr>
            <p:ph type="title" hasCustomPrompt="1"/>
          </p:nvPr>
        </p:nvSpPr>
        <p:spPr>
          <a:xfrm>
            <a:off x="704381" y="936702"/>
            <a:ext cx="5406487" cy="962721"/>
          </a:xfrm>
          <a:prstGeom prst="rect">
            <a:avLst/>
          </a:prstGeom>
        </p:spPr>
        <p:txBody>
          <a:bodyPr lIns="0"/>
          <a:lstStyle>
            <a:lvl1pPr>
              <a:defRPr/>
            </a:lvl1pPr>
          </a:lstStyle>
          <a:p>
            <a:r>
              <a:rPr lang="cs-CZ" dirty="0"/>
              <a:t>VLOŽTE NADPIS</a:t>
            </a:r>
          </a:p>
        </p:txBody>
      </p:sp>
      <p:sp>
        <p:nvSpPr>
          <p:cNvPr id="12" name="Zástupný symbol pro obsah 2"/>
          <p:cNvSpPr>
            <a:spLocks noGrp="1"/>
          </p:cNvSpPr>
          <p:nvPr>
            <p:ph idx="1"/>
          </p:nvPr>
        </p:nvSpPr>
        <p:spPr>
          <a:xfrm>
            <a:off x="704381" y="2129882"/>
            <a:ext cx="5405907" cy="1360449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None/>
              <a:tabLst/>
              <a:defRPr sz="2000"/>
            </a:lvl1pPr>
            <a:lvl2pPr marL="324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2pPr>
            <a:lvl3pPr marL="61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3pPr>
            <a:lvl4pPr marL="900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4pPr>
            <a:lvl5pPr marL="115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Zástupný symbol pro obsah 2"/>
          <p:cNvSpPr>
            <a:spLocks noGrp="1"/>
          </p:cNvSpPr>
          <p:nvPr>
            <p:ph idx="14"/>
          </p:nvPr>
        </p:nvSpPr>
        <p:spPr>
          <a:xfrm>
            <a:off x="704381" y="3720790"/>
            <a:ext cx="5405907" cy="2152184"/>
          </a:xfrm>
          <a:prstGeom prst="rect">
            <a:avLst/>
          </a:prstGeom>
        </p:spPr>
        <p:txBody>
          <a:bodyPr lIns="0"/>
          <a:lstStyle>
            <a:lvl1pPr marL="288000" marR="0" indent="-216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Char char="⁄"/>
              <a:tabLst/>
              <a:defRPr sz="2000"/>
            </a:lvl1pPr>
            <a:lvl2pPr marL="540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2pPr>
            <a:lvl3pPr marL="828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3pPr>
            <a:lvl4pPr marL="1080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4pPr>
            <a:lvl5pPr marL="1332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7" name="TextovéPole 16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618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bsah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rázek 4"/>
          <p:cNvSpPr>
            <a:spLocks noGrp="1"/>
          </p:cNvSpPr>
          <p:nvPr>
            <p:ph type="pic" sz="quarter" idx="15" hasCustomPrompt="1"/>
          </p:nvPr>
        </p:nvSpPr>
        <p:spPr>
          <a:xfrm>
            <a:off x="6713538" y="3490332"/>
            <a:ext cx="2385857" cy="22636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9" name="Zástupný symbol pro obrázek 4"/>
          <p:cNvSpPr>
            <a:spLocks noGrp="1"/>
          </p:cNvSpPr>
          <p:nvPr>
            <p:ph type="pic" sz="quarter" idx="16" hasCustomPrompt="1"/>
          </p:nvPr>
        </p:nvSpPr>
        <p:spPr>
          <a:xfrm>
            <a:off x="9333571" y="3490331"/>
            <a:ext cx="2386361" cy="22636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1" name="Nadpis 1"/>
          <p:cNvSpPr>
            <a:spLocks noGrp="1"/>
          </p:cNvSpPr>
          <p:nvPr>
            <p:ph type="title" hasCustomPrompt="1"/>
          </p:nvPr>
        </p:nvSpPr>
        <p:spPr>
          <a:xfrm>
            <a:off x="704381" y="936702"/>
            <a:ext cx="5406487" cy="962721"/>
          </a:xfrm>
          <a:prstGeom prst="rect">
            <a:avLst/>
          </a:prstGeom>
        </p:spPr>
        <p:txBody>
          <a:bodyPr lIns="0"/>
          <a:lstStyle>
            <a:lvl1pPr>
              <a:defRPr/>
            </a:lvl1pPr>
          </a:lstStyle>
          <a:p>
            <a:r>
              <a:rPr lang="cs-CZ" dirty="0"/>
              <a:t>VLOŽTE NADPIS</a:t>
            </a:r>
          </a:p>
        </p:txBody>
      </p:sp>
      <p:sp>
        <p:nvSpPr>
          <p:cNvPr id="12" name="Zástupný symbol pro obsah 2"/>
          <p:cNvSpPr>
            <a:spLocks noGrp="1"/>
          </p:cNvSpPr>
          <p:nvPr>
            <p:ph idx="1"/>
          </p:nvPr>
        </p:nvSpPr>
        <p:spPr>
          <a:xfrm>
            <a:off x="704381" y="2129882"/>
            <a:ext cx="5405907" cy="1360449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None/>
              <a:tabLst/>
              <a:defRPr sz="2000"/>
            </a:lvl1pPr>
            <a:lvl2pPr marL="324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2pPr>
            <a:lvl3pPr marL="61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3pPr>
            <a:lvl4pPr marL="900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4pPr>
            <a:lvl5pPr marL="115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Zástupný symbol pro obsah 2"/>
          <p:cNvSpPr>
            <a:spLocks noGrp="1"/>
          </p:cNvSpPr>
          <p:nvPr>
            <p:ph idx="14"/>
          </p:nvPr>
        </p:nvSpPr>
        <p:spPr>
          <a:xfrm>
            <a:off x="704381" y="3720790"/>
            <a:ext cx="5405907" cy="2152184"/>
          </a:xfrm>
          <a:prstGeom prst="rect">
            <a:avLst/>
          </a:prstGeom>
        </p:spPr>
        <p:txBody>
          <a:bodyPr lIns="0"/>
          <a:lstStyle>
            <a:lvl1pPr marL="288000" marR="0" indent="-216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Char char="⁄"/>
              <a:tabLst/>
              <a:defRPr sz="2000"/>
            </a:lvl1pPr>
            <a:lvl2pPr marL="540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2pPr>
            <a:lvl3pPr marL="828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3pPr>
            <a:lvl4pPr marL="1080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4pPr>
            <a:lvl5pPr marL="1332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obrázek 4"/>
          <p:cNvSpPr>
            <a:spLocks noGrp="1"/>
          </p:cNvSpPr>
          <p:nvPr>
            <p:ph type="pic" sz="quarter" idx="18" hasCustomPrompt="1"/>
          </p:nvPr>
        </p:nvSpPr>
        <p:spPr>
          <a:xfrm>
            <a:off x="6701845" y="925553"/>
            <a:ext cx="2385857" cy="22636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0" name="Zástupný symbol pro obrázek 4"/>
          <p:cNvSpPr>
            <a:spLocks noGrp="1"/>
          </p:cNvSpPr>
          <p:nvPr>
            <p:ph type="pic" sz="quarter" idx="19" hasCustomPrompt="1"/>
          </p:nvPr>
        </p:nvSpPr>
        <p:spPr>
          <a:xfrm>
            <a:off x="9321878" y="925552"/>
            <a:ext cx="2386361" cy="22636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7" name="TextovéPole 16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20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bsah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"/>
          <p:cNvSpPr>
            <a:spLocks noGrp="1"/>
          </p:cNvSpPr>
          <p:nvPr>
            <p:ph type="title" hasCustomPrompt="1"/>
          </p:nvPr>
        </p:nvSpPr>
        <p:spPr>
          <a:xfrm>
            <a:off x="704381" y="936702"/>
            <a:ext cx="11015551" cy="962721"/>
          </a:xfrm>
          <a:prstGeom prst="rect">
            <a:avLst/>
          </a:prstGeom>
        </p:spPr>
        <p:txBody>
          <a:bodyPr lIns="0"/>
          <a:lstStyle>
            <a:lvl1pPr>
              <a:defRPr/>
            </a:lvl1pPr>
          </a:lstStyle>
          <a:p>
            <a:r>
              <a:rPr lang="cs-CZ" dirty="0"/>
              <a:t>VLOŽTE NADPIS</a:t>
            </a:r>
          </a:p>
        </p:txBody>
      </p:sp>
      <p:sp>
        <p:nvSpPr>
          <p:cNvPr id="12" name="Zástupný symbol pro obsah 2"/>
          <p:cNvSpPr>
            <a:spLocks noGrp="1"/>
          </p:cNvSpPr>
          <p:nvPr>
            <p:ph idx="1"/>
          </p:nvPr>
        </p:nvSpPr>
        <p:spPr>
          <a:xfrm>
            <a:off x="704381" y="2129882"/>
            <a:ext cx="11015551" cy="3189250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None/>
              <a:tabLst/>
              <a:defRPr sz="2000"/>
            </a:lvl1pPr>
            <a:lvl2pPr marL="324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2pPr>
            <a:lvl3pPr marL="61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3pPr>
            <a:lvl4pPr marL="900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4pPr>
            <a:lvl5pPr marL="115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5" name="TextovéPole 14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037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bsah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rázek 4"/>
          <p:cNvSpPr>
            <a:spLocks noGrp="1"/>
          </p:cNvSpPr>
          <p:nvPr>
            <p:ph type="pic" sz="quarter" idx="15" hasCustomPrompt="1"/>
          </p:nvPr>
        </p:nvSpPr>
        <p:spPr>
          <a:xfrm>
            <a:off x="6169441" y="3378822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9" name="Zástupný symbol pro obrázek 4"/>
          <p:cNvSpPr>
            <a:spLocks noGrp="1"/>
          </p:cNvSpPr>
          <p:nvPr>
            <p:ph type="pic" sz="quarter" idx="16" hasCustomPrompt="1"/>
          </p:nvPr>
        </p:nvSpPr>
        <p:spPr>
          <a:xfrm>
            <a:off x="8997528" y="3378822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0" name="Zástupný symbol pro obrázek 4"/>
          <p:cNvSpPr>
            <a:spLocks noGrp="1"/>
          </p:cNvSpPr>
          <p:nvPr>
            <p:ph type="pic" sz="quarter" idx="17" hasCustomPrompt="1"/>
          </p:nvPr>
        </p:nvSpPr>
        <p:spPr>
          <a:xfrm>
            <a:off x="513265" y="3378820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4" name="Zástupný symbol pro obrázek 4"/>
          <p:cNvSpPr>
            <a:spLocks noGrp="1"/>
          </p:cNvSpPr>
          <p:nvPr>
            <p:ph type="pic" sz="quarter" idx="18" hasCustomPrompt="1"/>
          </p:nvPr>
        </p:nvSpPr>
        <p:spPr>
          <a:xfrm>
            <a:off x="3341353" y="3378820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6" name="Zástupný symbol pro obrázek 4"/>
          <p:cNvSpPr>
            <a:spLocks noGrp="1"/>
          </p:cNvSpPr>
          <p:nvPr>
            <p:ph type="pic" sz="quarter" idx="20" hasCustomPrompt="1"/>
          </p:nvPr>
        </p:nvSpPr>
        <p:spPr>
          <a:xfrm>
            <a:off x="6169441" y="512957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7" name="Zástupný symbol pro obrázek 4"/>
          <p:cNvSpPr>
            <a:spLocks noGrp="1"/>
          </p:cNvSpPr>
          <p:nvPr>
            <p:ph type="pic" sz="quarter" idx="21" hasCustomPrompt="1"/>
          </p:nvPr>
        </p:nvSpPr>
        <p:spPr>
          <a:xfrm>
            <a:off x="8997528" y="512956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8" name="Zástupný symbol pro obrázek 4"/>
          <p:cNvSpPr>
            <a:spLocks noGrp="1"/>
          </p:cNvSpPr>
          <p:nvPr>
            <p:ph type="pic" sz="quarter" idx="22" hasCustomPrompt="1"/>
          </p:nvPr>
        </p:nvSpPr>
        <p:spPr>
          <a:xfrm>
            <a:off x="513265" y="512955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9" name="Zástupný symbol pro obrázek 4"/>
          <p:cNvSpPr>
            <a:spLocks noGrp="1"/>
          </p:cNvSpPr>
          <p:nvPr>
            <p:ph type="pic" sz="quarter" idx="23" hasCustomPrompt="1"/>
          </p:nvPr>
        </p:nvSpPr>
        <p:spPr>
          <a:xfrm>
            <a:off x="3341353" y="512955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22" name="TextovéPole 21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113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bsah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ástupný symbol pro obrázek 4"/>
          <p:cNvSpPr>
            <a:spLocks noGrp="1"/>
          </p:cNvSpPr>
          <p:nvPr>
            <p:ph type="pic" sz="quarter" idx="22" hasCustomPrompt="1"/>
          </p:nvPr>
        </p:nvSpPr>
        <p:spPr>
          <a:xfrm>
            <a:off x="513265" y="512954"/>
            <a:ext cx="11206666" cy="52968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3" name="TextovéPole 12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72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ávěrečn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055792" y="3657599"/>
            <a:ext cx="6571642" cy="1505415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NAPIŠTE NÁZEV PREZENTACE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1073989"/>
            <a:ext cx="2292753" cy="1412733"/>
          </a:xfrm>
          <a:prstGeom prst="rect">
            <a:avLst/>
          </a:prstGeom>
        </p:spPr>
      </p:pic>
      <p:sp>
        <p:nvSpPr>
          <p:cNvPr id="5" name="Nadpis 7"/>
          <p:cNvSpPr txBox="1">
            <a:spLocks/>
          </p:cNvSpPr>
          <p:nvPr userDrawn="1"/>
        </p:nvSpPr>
        <p:spPr>
          <a:xfrm>
            <a:off x="5376032" y="959147"/>
            <a:ext cx="6548625" cy="179274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cs-CZ" sz="5600" dirty="0">
                <a:solidFill>
                  <a:schemeClr val="bg1">
                    <a:lumMod val="75000"/>
                  </a:schemeClr>
                </a:solidFill>
              </a:rPr>
              <a:t>DĚKUJEME </a:t>
            </a:r>
          </a:p>
          <a:p>
            <a:pPr>
              <a:spcAft>
                <a:spcPts val="600"/>
              </a:spcAft>
            </a:pPr>
            <a:r>
              <a:rPr lang="cs-CZ" sz="5600" dirty="0">
                <a:solidFill>
                  <a:schemeClr val="bg1">
                    <a:lumMod val="75000"/>
                  </a:schemeClr>
                </a:solidFill>
              </a:rPr>
              <a:t>ZA POZORNOST</a:t>
            </a:r>
          </a:p>
        </p:txBody>
      </p:sp>
      <p:sp>
        <p:nvSpPr>
          <p:cNvPr id="4" name="Kosoúhelník 3"/>
          <p:cNvSpPr/>
          <p:nvPr userDrawn="1"/>
        </p:nvSpPr>
        <p:spPr>
          <a:xfrm>
            <a:off x="167663" y="6092172"/>
            <a:ext cx="3714930" cy="772551"/>
          </a:xfrm>
          <a:custGeom>
            <a:avLst/>
            <a:gdLst>
              <a:gd name="connsiteX0" fmla="*/ 0 w 1449659"/>
              <a:gd name="connsiteY0" fmla="*/ 1048215 h 1048215"/>
              <a:gd name="connsiteX1" fmla="*/ 262054 w 1449659"/>
              <a:gd name="connsiteY1" fmla="*/ 0 h 1048215"/>
              <a:gd name="connsiteX2" fmla="*/ 1449659 w 1449659"/>
              <a:gd name="connsiteY2" fmla="*/ 0 h 1048215"/>
              <a:gd name="connsiteX3" fmla="*/ 1187605 w 1449659"/>
              <a:gd name="connsiteY3" fmla="*/ 1048215 h 1048215"/>
              <a:gd name="connsiteX4" fmla="*/ 0 w 1449659"/>
              <a:gd name="connsiteY4" fmla="*/ 1048215 h 1048215"/>
              <a:gd name="connsiteX0" fmla="*/ 0 w 1449659"/>
              <a:gd name="connsiteY0" fmla="*/ 1048215 h 1048215"/>
              <a:gd name="connsiteX1" fmla="*/ 262054 w 1449659"/>
              <a:gd name="connsiteY1" fmla="*/ 0 h 1048215"/>
              <a:gd name="connsiteX2" fmla="*/ 1449659 w 1449659"/>
              <a:gd name="connsiteY2" fmla="*/ 0 h 1048215"/>
              <a:gd name="connsiteX3" fmla="*/ 1187605 w 1449659"/>
              <a:gd name="connsiteY3" fmla="*/ 1048215 h 1048215"/>
              <a:gd name="connsiteX4" fmla="*/ 0 w 1449659"/>
              <a:gd name="connsiteY4" fmla="*/ 1048215 h 1048215"/>
              <a:gd name="connsiteX0" fmla="*/ 0 w 2196791"/>
              <a:gd name="connsiteY0" fmla="*/ 1048215 h 1048215"/>
              <a:gd name="connsiteX1" fmla="*/ 262054 w 2196791"/>
              <a:gd name="connsiteY1" fmla="*/ 0 h 1048215"/>
              <a:gd name="connsiteX2" fmla="*/ 2196791 w 2196791"/>
              <a:gd name="connsiteY2" fmla="*/ 44605 h 1048215"/>
              <a:gd name="connsiteX3" fmla="*/ 1187605 w 2196791"/>
              <a:gd name="connsiteY3" fmla="*/ 1048215 h 1048215"/>
              <a:gd name="connsiteX4" fmla="*/ 0 w 2196791"/>
              <a:gd name="connsiteY4" fmla="*/ 1048215 h 1048215"/>
              <a:gd name="connsiteX0" fmla="*/ 0 w 3131362"/>
              <a:gd name="connsiteY0" fmla="*/ 1054939 h 1054939"/>
              <a:gd name="connsiteX1" fmla="*/ 1196625 w 3131362"/>
              <a:gd name="connsiteY1" fmla="*/ 0 h 1054939"/>
              <a:gd name="connsiteX2" fmla="*/ 3131362 w 3131362"/>
              <a:gd name="connsiteY2" fmla="*/ 44605 h 1054939"/>
              <a:gd name="connsiteX3" fmla="*/ 2122176 w 3131362"/>
              <a:gd name="connsiteY3" fmla="*/ 1048215 h 1054939"/>
              <a:gd name="connsiteX4" fmla="*/ 0 w 3131362"/>
              <a:gd name="connsiteY4" fmla="*/ 1054939 h 1054939"/>
              <a:gd name="connsiteX0" fmla="*/ 0 w 3131362"/>
              <a:gd name="connsiteY0" fmla="*/ 1010334 h 1010334"/>
              <a:gd name="connsiteX1" fmla="*/ 927684 w 3131362"/>
              <a:gd name="connsiteY1" fmla="*/ 237783 h 1010334"/>
              <a:gd name="connsiteX2" fmla="*/ 3131362 w 3131362"/>
              <a:gd name="connsiteY2" fmla="*/ 0 h 1010334"/>
              <a:gd name="connsiteX3" fmla="*/ 2122176 w 3131362"/>
              <a:gd name="connsiteY3" fmla="*/ 1003610 h 1010334"/>
              <a:gd name="connsiteX4" fmla="*/ 0 w 3131362"/>
              <a:gd name="connsiteY4" fmla="*/ 1010334 h 1010334"/>
              <a:gd name="connsiteX0" fmla="*/ 0 w 2882592"/>
              <a:gd name="connsiteY0" fmla="*/ 772551 h 772551"/>
              <a:gd name="connsiteX1" fmla="*/ 927684 w 2882592"/>
              <a:gd name="connsiteY1" fmla="*/ 0 h 772551"/>
              <a:gd name="connsiteX2" fmla="*/ 2882592 w 2882592"/>
              <a:gd name="connsiteY2" fmla="*/ 17711 h 772551"/>
              <a:gd name="connsiteX3" fmla="*/ 2122176 w 2882592"/>
              <a:gd name="connsiteY3" fmla="*/ 765827 h 772551"/>
              <a:gd name="connsiteX4" fmla="*/ 0 w 2882592"/>
              <a:gd name="connsiteY4" fmla="*/ 772551 h 772551"/>
              <a:gd name="connsiteX0" fmla="*/ 0 w 3714930"/>
              <a:gd name="connsiteY0" fmla="*/ 772551 h 772551"/>
              <a:gd name="connsiteX1" fmla="*/ 1760022 w 3714930"/>
              <a:gd name="connsiteY1" fmla="*/ 0 h 772551"/>
              <a:gd name="connsiteX2" fmla="*/ 3714930 w 3714930"/>
              <a:gd name="connsiteY2" fmla="*/ 17711 h 772551"/>
              <a:gd name="connsiteX3" fmla="*/ 2954514 w 3714930"/>
              <a:gd name="connsiteY3" fmla="*/ 765827 h 772551"/>
              <a:gd name="connsiteX4" fmla="*/ 0 w 3714930"/>
              <a:gd name="connsiteY4" fmla="*/ 772551 h 772551"/>
              <a:gd name="connsiteX0" fmla="*/ 0 w 3714930"/>
              <a:gd name="connsiteY0" fmla="*/ 754840 h 754840"/>
              <a:gd name="connsiteX1" fmla="*/ 1561 w 3714930"/>
              <a:gd name="connsiteY1" fmla="*/ 17458 h 754840"/>
              <a:gd name="connsiteX2" fmla="*/ 3714930 w 3714930"/>
              <a:gd name="connsiteY2" fmla="*/ 0 h 754840"/>
              <a:gd name="connsiteX3" fmla="*/ 2954514 w 3714930"/>
              <a:gd name="connsiteY3" fmla="*/ 748116 h 754840"/>
              <a:gd name="connsiteX4" fmla="*/ 0 w 3714930"/>
              <a:gd name="connsiteY4" fmla="*/ 754840 h 754840"/>
              <a:gd name="connsiteX0" fmla="*/ 0 w 3714930"/>
              <a:gd name="connsiteY0" fmla="*/ 754840 h 754840"/>
              <a:gd name="connsiteX1" fmla="*/ 1561 w 3714930"/>
              <a:gd name="connsiteY1" fmla="*/ 17458 h 754840"/>
              <a:gd name="connsiteX2" fmla="*/ 3714930 w 3714930"/>
              <a:gd name="connsiteY2" fmla="*/ 0 h 754840"/>
              <a:gd name="connsiteX3" fmla="*/ 2954514 w 3714930"/>
              <a:gd name="connsiteY3" fmla="*/ 748116 h 754840"/>
              <a:gd name="connsiteX4" fmla="*/ 0 w 3714930"/>
              <a:gd name="connsiteY4" fmla="*/ 754840 h 754840"/>
              <a:gd name="connsiteX0" fmla="*/ 0 w 3714930"/>
              <a:gd name="connsiteY0" fmla="*/ 754840 h 754840"/>
              <a:gd name="connsiteX1" fmla="*/ 1561 w 3714930"/>
              <a:gd name="connsiteY1" fmla="*/ 17458 h 754840"/>
              <a:gd name="connsiteX2" fmla="*/ 3714930 w 3714930"/>
              <a:gd name="connsiteY2" fmla="*/ 0 h 754840"/>
              <a:gd name="connsiteX3" fmla="*/ 2954514 w 3714930"/>
              <a:gd name="connsiteY3" fmla="*/ 748116 h 754840"/>
              <a:gd name="connsiteX4" fmla="*/ 0 w 3714930"/>
              <a:gd name="connsiteY4" fmla="*/ 754840 h 754840"/>
              <a:gd name="connsiteX0" fmla="*/ 10179 w 3725109"/>
              <a:gd name="connsiteY0" fmla="*/ 760828 h 760828"/>
              <a:gd name="connsiteX1" fmla="*/ 17 w 3725109"/>
              <a:gd name="connsiteY1" fmla="*/ 0 h 760828"/>
              <a:gd name="connsiteX2" fmla="*/ 3725109 w 3725109"/>
              <a:gd name="connsiteY2" fmla="*/ 5988 h 760828"/>
              <a:gd name="connsiteX3" fmla="*/ 2964693 w 3725109"/>
              <a:gd name="connsiteY3" fmla="*/ 754104 h 760828"/>
              <a:gd name="connsiteX4" fmla="*/ 10179 w 3725109"/>
              <a:gd name="connsiteY4" fmla="*/ 760828 h 760828"/>
              <a:gd name="connsiteX0" fmla="*/ 0 w 3714930"/>
              <a:gd name="connsiteY0" fmla="*/ 772551 h 772551"/>
              <a:gd name="connsiteX1" fmla="*/ 13285 w 3714930"/>
              <a:gd name="connsiteY1" fmla="*/ 0 h 772551"/>
              <a:gd name="connsiteX2" fmla="*/ 3714930 w 3714930"/>
              <a:gd name="connsiteY2" fmla="*/ 17711 h 772551"/>
              <a:gd name="connsiteX3" fmla="*/ 2954514 w 3714930"/>
              <a:gd name="connsiteY3" fmla="*/ 765827 h 772551"/>
              <a:gd name="connsiteX4" fmla="*/ 0 w 3714930"/>
              <a:gd name="connsiteY4" fmla="*/ 772551 h 772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4930" h="772551">
                <a:moveTo>
                  <a:pt x="0" y="772551"/>
                </a:moveTo>
                <a:cubicBezTo>
                  <a:pt x="520" y="526757"/>
                  <a:pt x="12765" y="245794"/>
                  <a:pt x="13285" y="0"/>
                </a:cubicBezTo>
                <a:lnTo>
                  <a:pt x="3714930" y="17711"/>
                </a:lnTo>
                <a:lnTo>
                  <a:pt x="2954514" y="765827"/>
                </a:lnTo>
                <a:lnTo>
                  <a:pt x="0" y="7725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6251677"/>
            <a:ext cx="1828944" cy="453539"/>
          </a:xfrm>
          <a:prstGeom prst="rect">
            <a:avLst/>
          </a:prstGeom>
        </p:spPr>
      </p:pic>
      <p:sp>
        <p:nvSpPr>
          <p:cNvPr id="8" name="TextovéPole 7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63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921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50" r:id="rId7"/>
    <p:sldLayoutId id="2147483671" r:id="rId8"/>
    <p:sldLayoutId id="2147483665" r:id="rId9"/>
    <p:sldLayoutId id="2147483669" r:id="rId10"/>
    <p:sldLayoutId id="2147483668" r:id="rId11"/>
    <p:sldLayoutId id="2147483666" r:id="rId12"/>
    <p:sldLayoutId id="2147483667" r:id="rId13"/>
    <p:sldLayoutId id="2147483670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dp.tatradv.cz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tatradv.cz/dodavatelsky-portal" TargetMode="External"/><Relationship Id="rId2" Type="http://schemas.openxmlformats.org/officeDocument/2006/relationships/hyperlink" Target="https://tatradv.cz/vop" TargetMode="Externa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Tomas.Mohyla@tatradp.cz" TargetMode="Externa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8BAD78-01D7-887F-EEAA-4B4BC3216A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Dodavatelský portál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586AFC9-EF7A-A93C-5D84-ABB3765F5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5792" y="5135881"/>
            <a:ext cx="1679019" cy="644134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71877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898D08-F1BB-CB6D-BB94-4A2538454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Manuál pro uživatele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FE5F4E-F2D2-C12D-40A4-B97365C41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cs-CZ" dirty="0"/>
              <a:t>	1. Co je dodavatelský portál a proč jste uživatelem</a:t>
            </a:r>
            <a:br>
              <a:rPr lang="cs-CZ" dirty="0"/>
            </a:br>
            <a:r>
              <a:rPr lang="cs-CZ" dirty="0"/>
              <a:t>	2. Přístup a přihlášení uživatele</a:t>
            </a:r>
            <a:br>
              <a:rPr lang="cs-CZ" dirty="0"/>
            </a:br>
            <a:r>
              <a:rPr lang="cs-CZ" dirty="0"/>
              <a:t>	3. Potvrzení nákupní objednávky</a:t>
            </a:r>
            <a:br>
              <a:rPr lang="cs-CZ" dirty="0"/>
            </a:br>
            <a:r>
              <a:rPr lang="cs-CZ" dirty="0"/>
              <a:t>	4. Tvorba dodacího listu</a:t>
            </a:r>
            <a:br>
              <a:rPr lang="cs-CZ" dirty="0"/>
            </a:br>
            <a:r>
              <a:rPr lang="cs-CZ" dirty="0"/>
              <a:t>	5. Tvorba etikety</a:t>
            </a:r>
            <a:br>
              <a:rPr lang="cs-CZ" dirty="0"/>
            </a:br>
            <a:r>
              <a:rPr lang="cs-CZ" dirty="0"/>
              <a:t>	6. Expedice dodacího listu a </a:t>
            </a:r>
            <a:r>
              <a:rPr lang="cs-CZ"/>
              <a:t>balící předpis</a:t>
            </a:r>
            <a:br>
              <a:rPr lang="cs-CZ" dirty="0"/>
            </a:br>
            <a:r>
              <a:rPr lang="cs-CZ" dirty="0"/>
              <a:t>	7. Informační okénko</a:t>
            </a:r>
          </a:p>
          <a:p>
            <a:pPr>
              <a:spcBef>
                <a:spcPts val="0"/>
              </a:spcBef>
            </a:pPr>
            <a:r>
              <a:rPr lang="cs-CZ" dirty="0"/>
              <a:t>	8. Technická podpora</a:t>
            </a:r>
          </a:p>
          <a:p>
            <a:endParaRPr lang="cs-CZ" dirty="0"/>
          </a:p>
          <a:p>
            <a:r>
              <a:rPr lang="cs-CZ" dirty="0"/>
              <a:t>	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2555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4FA16E-ABB1-9101-49D0-F7F87A20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1. Co je dodavatelský portál a proč jste uživatelem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B253020-D28F-780D-C70C-3F9ACA5FA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Aplikace dodavatelský portál je prostředek pro komunikaci mezi odběratelem a dodavatelem prostřednictvím webových stránek. </a:t>
            </a:r>
            <a:br>
              <a:rPr lang="cs-CZ" dirty="0"/>
            </a:br>
            <a:r>
              <a:rPr lang="cs-CZ" dirty="0"/>
              <a:t>Základním významem komunikace pomocí dodavatelského portálu je urychlení a větší komfort při předávání informací v dodavatelsko-odběratelském řetězci. </a:t>
            </a:r>
            <a:br>
              <a:rPr lang="cs-CZ" dirty="0"/>
            </a:br>
            <a:r>
              <a:rPr lang="cs-CZ" dirty="0"/>
              <a:t>Zároveň umožňuje lepší orientaci dodavatele v dlouhodobém časovém horizontu.</a:t>
            </a:r>
            <a:br>
              <a:rPr lang="cs-CZ" dirty="0"/>
            </a:br>
            <a:r>
              <a:rPr lang="cs-CZ" dirty="0"/>
              <a:t>Na jednom místě vidí přehledně obě strany stejné informace s možností připisování poznámek, které mohou ušetřit čas případným dohledáváním a přeposíláním emailů.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66859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AE7B77-6066-AD01-47E9-202106FFD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2"/>
            <a:ext cx="8506731" cy="799819"/>
          </a:xfrm>
        </p:spPr>
        <p:txBody>
          <a:bodyPr/>
          <a:lstStyle/>
          <a:p>
            <a:r>
              <a:rPr lang="cs-CZ" sz="2800" dirty="0"/>
              <a:t>2. Dodavatelský</a:t>
            </a:r>
            <a:r>
              <a:rPr lang="cs-CZ" dirty="0"/>
              <a:t> </a:t>
            </a:r>
            <a:r>
              <a:rPr lang="cs-CZ" sz="2800" dirty="0"/>
              <a:t>portál je přístupný na adrese: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E43DE3-ACCE-18FB-2711-541CFF777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418062"/>
            <a:ext cx="10746591" cy="1360449"/>
          </a:xfrm>
        </p:spPr>
        <p:txBody>
          <a:bodyPr/>
          <a:lstStyle/>
          <a:p>
            <a:br>
              <a:rPr lang="cs-CZ" sz="2000" dirty="0"/>
            </a:br>
            <a:r>
              <a:rPr lang="cs-CZ" sz="2800" b="1" dirty="0">
                <a:hlinkClick r:id="rId2"/>
              </a:rPr>
              <a:t>https://dp.tatradv.cz/</a:t>
            </a:r>
            <a:endParaRPr lang="cs-CZ" sz="2800" b="1" dirty="0"/>
          </a:p>
          <a:p>
            <a:br>
              <a:rPr lang="cs-CZ" sz="2800" b="1" dirty="0"/>
            </a:br>
            <a:br>
              <a:rPr lang="cs-CZ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458E4C5D-0041-16AD-6753-5AE866C767E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04382" y="3720790"/>
            <a:ext cx="7340660" cy="2152184"/>
          </a:xfrm>
        </p:spPr>
        <p:txBody>
          <a:bodyPr/>
          <a:lstStyle/>
          <a:p>
            <a:pPr marL="72000" indent="0">
              <a:buNone/>
            </a:pPr>
            <a:endParaRPr lang="cs-CZ" dirty="0"/>
          </a:p>
          <a:p>
            <a:pPr marL="72000" indent="0">
              <a:buNone/>
            </a:pPr>
            <a:endParaRPr lang="cs-CZ" dirty="0"/>
          </a:p>
          <a:p>
            <a:pPr marL="72000" indent="0" algn="ctr">
              <a:buNone/>
            </a:pPr>
            <a:endParaRPr lang="cs-CZ" dirty="0"/>
          </a:p>
          <a:p>
            <a:pPr marL="72000" indent="0" algn="ctr">
              <a:buNone/>
            </a:pPr>
            <a:r>
              <a:rPr lang="cs-CZ" dirty="0"/>
              <a:t>Jméno a heslo prosím použijte z textu </a:t>
            </a:r>
          </a:p>
          <a:p>
            <a:pPr marL="72000" indent="0" algn="ctr">
              <a:buNone/>
            </a:pPr>
            <a:r>
              <a:rPr lang="cs-CZ" dirty="0"/>
              <a:t>informačního emailu a přihlaste se.</a:t>
            </a:r>
          </a:p>
          <a:p>
            <a:endParaRPr lang="cs-CZ" dirty="0"/>
          </a:p>
        </p:txBody>
      </p:sp>
      <p:pic>
        <p:nvPicPr>
          <p:cNvPr id="9" name="Zástupný obsah 3">
            <a:extLst>
              <a:ext uri="{FF2B5EF4-FFF2-40B4-BE49-F238E27FC236}">
                <a16:creationId xmlns:a16="http://schemas.microsoft.com/office/drawing/2014/main" id="{B9706BEB-A7FC-6160-C1B8-1262DB718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381" y="2441196"/>
            <a:ext cx="7340661" cy="240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819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2272A4-27E0-28C3-E3E2-5C59555B9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3"/>
            <a:ext cx="11015551" cy="555764"/>
          </a:xfrm>
        </p:spPr>
        <p:txBody>
          <a:bodyPr/>
          <a:lstStyle/>
          <a:p>
            <a:r>
              <a:rPr lang="cs-CZ" sz="2800" dirty="0"/>
              <a:t>3. Potvrzení NO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3346BA9-FB69-56B5-B0CF-B2DB7901B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862357"/>
            <a:ext cx="8322173" cy="4138238"/>
          </a:xfrm>
        </p:spPr>
        <p:txBody>
          <a:bodyPr/>
          <a:lstStyle/>
          <a:p>
            <a:r>
              <a:rPr lang="cs-CZ" sz="2000" dirty="0"/>
              <a:t>Postupujte dle obrázku: NO, rozvrhy      Seznam </a:t>
            </a:r>
          </a:p>
          <a:p>
            <a:r>
              <a:rPr lang="cs-CZ" sz="2000" dirty="0"/>
              <a:t>(zde najdete všechny otevřené objednávky)</a:t>
            </a:r>
            <a:br>
              <a:rPr lang="cs-CZ" sz="2800" dirty="0"/>
            </a:br>
            <a:endParaRPr lang="cs-CZ" dirty="0"/>
          </a:p>
        </p:txBody>
      </p:sp>
      <p:sp>
        <p:nvSpPr>
          <p:cNvPr id="5" name="Šipka: doprava 4">
            <a:extLst>
              <a:ext uri="{FF2B5EF4-FFF2-40B4-BE49-F238E27FC236}">
                <a16:creationId xmlns:a16="http://schemas.microsoft.com/office/drawing/2014/main" id="{C03369B0-0F99-17A8-489B-270B01FED631}"/>
              </a:ext>
            </a:extLst>
          </p:cNvPr>
          <p:cNvSpPr/>
          <p:nvPr/>
        </p:nvSpPr>
        <p:spPr>
          <a:xfrm>
            <a:off x="4865467" y="1954636"/>
            <a:ext cx="230820" cy="1593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Zástupný obsah 3">
            <a:extLst>
              <a:ext uri="{FF2B5EF4-FFF2-40B4-BE49-F238E27FC236}">
                <a16:creationId xmlns:a16="http://schemas.microsoft.com/office/drawing/2014/main" id="{B057A08C-06EB-3A32-F8D7-368068CA6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82" y="2793534"/>
            <a:ext cx="7768500" cy="320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73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343673-034B-5928-9FEC-667572AEB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2" y="936703"/>
            <a:ext cx="7961446" cy="388757"/>
          </a:xfrm>
        </p:spPr>
        <p:txBody>
          <a:bodyPr/>
          <a:lstStyle/>
          <a:p>
            <a:r>
              <a:rPr lang="cs-CZ" dirty="0"/>
              <a:t>3. </a:t>
            </a:r>
            <a:r>
              <a:rPr lang="cs-CZ" sz="2800" b="1" dirty="0"/>
              <a:t>Zkontrolujte zda souhlasí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D5B42E-FDDE-B266-8B9C-A2F6B6A00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2" y="1669409"/>
            <a:ext cx="10478143" cy="4337108"/>
          </a:xfrm>
        </p:spPr>
        <p:txBody>
          <a:bodyPr/>
          <a:lstStyle/>
          <a:p>
            <a:r>
              <a:rPr lang="cs-CZ" dirty="0"/>
              <a:t>Č</a:t>
            </a:r>
            <a:r>
              <a:rPr lang="cs-CZ" sz="2000" dirty="0"/>
              <a:t>íslo NO, artikl, výkres a jeho index, požadované množství, otevřené množství (pokud nebylo dodáno na části, je stejné), na cestě zatím bude nula a termín dodání. Poslední ikona slouží jako poznámka pro obě strany, vepsat poznámku je možno      </a:t>
            </a:r>
            <a:r>
              <a:rPr lang="cs-CZ" sz="2000" u="sng" dirty="0"/>
              <a:t>nový text </a:t>
            </a:r>
            <a:r>
              <a:rPr lang="cs-CZ" sz="2000" dirty="0"/>
              <a:t>a </a:t>
            </a:r>
            <a:r>
              <a:rPr lang="cs-CZ" sz="2000" u="sng" dirty="0"/>
              <a:t>uložit</a:t>
            </a:r>
            <a:r>
              <a:rPr lang="cs-CZ" sz="2000" dirty="0"/>
              <a:t>. Pokud je v ní nějaká informace, svítí žlutě    .</a:t>
            </a:r>
            <a:r>
              <a:rPr lang="cs-CZ" sz="2000" b="1" dirty="0"/>
              <a:t>Jestli je vše v pořádku, potvrďte </a:t>
            </a:r>
            <a:r>
              <a:rPr lang="cs-CZ" sz="2000" dirty="0"/>
              <a:t>(ideálně najednou, dole na konci je      </a:t>
            </a:r>
            <a:r>
              <a:rPr lang="cs-CZ" u="sng" dirty="0"/>
              <a:t>V</a:t>
            </a:r>
            <a:r>
              <a:rPr lang="cs-CZ" sz="2000" u="sng" dirty="0"/>
              <a:t>ybrat vše</a:t>
            </a:r>
            <a:r>
              <a:rPr lang="cs-CZ" sz="2000" dirty="0"/>
              <a:t>) * všechny </a:t>
            </a:r>
            <a:r>
              <a:rPr lang="cs-CZ" sz="2000" b="1" dirty="0"/>
              <a:t>otevřené objednávky      </a:t>
            </a:r>
            <a:r>
              <a:rPr lang="cs-CZ" sz="2000" u="sng" dirty="0"/>
              <a:t>potvrdit označené položky. </a:t>
            </a:r>
          </a:p>
          <a:p>
            <a:endParaRPr lang="cs-CZ" u="sng" dirty="0"/>
          </a:p>
          <a:p>
            <a:pPr defTabSz="0">
              <a:lnSpc>
                <a:spcPct val="100000"/>
              </a:lnSpc>
              <a:spcBef>
                <a:spcPts val="0"/>
              </a:spcBef>
            </a:pPr>
            <a:r>
              <a:rPr lang="cs-CZ" dirty="0"/>
              <a:t>*Pokud chcete vyfiltrovat</a:t>
            </a:r>
          </a:p>
          <a:p>
            <a:pPr defTabSz="0">
              <a:lnSpc>
                <a:spcPct val="100000"/>
              </a:lnSpc>
              <a:spcBef>
                <a:spcPts val="0"/>
              </a:spcBef>
            </a:pPr>
            <a:r>
              <a:rPr lang="cs-CZ" sz="2000" dirty="0"/>
              <a:t>konkrétní NO</a:t>
            </a:r>
            <a:r>
              <a:rPr lang="cs-CZ" dirty="0"/>
              <a:t>, dole na konci</a:t>
            </a:r>
          </a:p>
          <a:p>
            <a:pPr defTabSz="0">
              <a:lnSpc>
                <a:spcPct val="100000"/>
              </a:lnSpc>
              <a:spcBef>
                <a:spcPts val="0"/>
              </a:spcBef>
            </a:pPr>
            <a:r>
              <a:rPr lang="cs-CZ" dirty="0"/>
              <a:t>vpravo       </a:t>
            </a:r>
            <a:r>
              <a:rPr lang="cs-CZ" u="sng" dirty="0"/>
              <a:t>Filtr</a:t>
            </a:r>
            <a:endParaRPr lang="cs-CZ" sz="2000" u="sng" dirty="0"/>
          </a:p>
          <a:p>
            <a:pPr defTabSz="0">
              <a:lnSpc>
                <a:spcPct val="100000"/>
              </a:lnSpc>
              <a:spcBef>
                <a:spcPts val="0"/>
              </a:spcBef>
            </a:pPr>
            <a:endParaRPr lang="cs-CZ" sz="2000" dirty="0"/>
          </a:p>
          <a:p>
            <a:pPr defTabSz="0">
              <a:lnSpc>
                <a:spcPct val="100000"/>
              </a:lnSpc>
              <a:spcBef>
                <a:spcPts val="0"/>
              </a:spcBef>
            </a:pPr>
            <a:r>
              <a:rPr lang="cs-CZ" sz="2000" dirty="0"/>
              <a:t>Potvrzené objednávky poté </a:t>
            </a:r>
          </a:p>
          <a:p>
            <a:pPr defTabSz="0">
              <a:lnSpc>
                <a:spcPct val="100000"/>
              </a:lnSpc>
              <a:spcBef>
                <a:spcPts val="0"/>
              </a:spcBef>
            </a:pPr>
            <a:r>
              <a:rPr lang="cs-CZ" sz="2000" dirty="0"/>
              <a:t>svítí zeleným bodem. </a:t>
            </a:r>
            <a:endParaRPr lang="cs-CZ" dirty="0"/>
          </a:p>
        </p:txBody>
      </p:sp>
      <p:pic>
        <p:nvPicPr>
          <p:cNvPr id="4" name="Zástupný obsah 20" descr="Obsah obrázku text, snímek obrazovky, interiér&#10;&#10;Popis byl vytvořen automaticky">
            <a:extLst>
              <a:ext uri="{FF2B5EF4-FFF2-40B4-BE49-F238E27FC236}">
                <a16:creationId xmlns:a16="http://schemas.microsoft.com/office/drawing/2014/main" id="{B99F4711-C0D7-C795-6A63-953092F78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643" y="3204911"/>
            <a:ext cx="7323882" cy="2716386"/>
          </a:xfrm>
          <a:prstGeom prst="rect">
            <a:avLst/>
          </a:prstGeom>
        </p:spPr>
      </p:pic>
      <p:sp>
        <p:nvSpPr>
          <p:cNvPr id="5" name="Šipka: doprava 4">
            <a:extLst>
              <a:ext uri="{FF2B5EF4-FFF2-40B4-BE49-F238E27FC236}">
                <a16:creationId xmlns:a16="http://schemas.microsoft.com/office/drawing/2014/main" id="{D7D4530D-A0AD-2374-6EEF-811D80A94502}"/>
              </a:ext>
            </a:extLst>
          </p:cNvPr>
          <p:cNvSpPr/>
          <p:nvPr/>
        </p:nvSpPr>
        <p:spPr>
          <a:xfrm>
            <a:off x="8790676" y="2291216"/>
            <a:ext cx="258377" cy="1459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: doprava 7">
            <a:extLst>
              <a:ext uri="{FF2B5EF4-FFF2-40B4-BE49-F238E27FC236}">
                <a16:creationId xmlns:a16="http://schemas.microsoft.com/office/drawing/2014/main" id="{4517B904-BD28-C9BF-F701-3D45B0AA5C30}"/>
              </a:ext>
            </a:extLst>
          </p:cNvPr>
          <p:cNvSpPr/>
          <p:nvPr/>
        </p:nvSpPr>
        <p:spPr>
          <a:xfrm>
            <a:off x="4685105" y="2860962"/>
            <a:ext cx="258377" cy="1459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62">
            <a:extLst>
              <a:ext uri="{FF2B5EF4-FFF2-40B4-BE49-F238E27FC236}">
                <a16:creationId xmlns:a16="http://schemas.microsoft.com/office/drawing/2014/main" id="{88185260-18E0-EAF5-35F8-116375B1E3F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5608" y="2537885"/>
            <a:ext cx="230820" cy="22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Šipka: doprava 10">
            <a:extLst>
              <a:ext uri="{FF2B5EF4-FFF2-40B4-BE49-F238E27FC236}">
                <a16:creationId xmlns:a16="http://schemas.microsoft.com/office/drawing/2014/main" id="{B0FAE88A-126D-2CB0-806D-27E896FB19EE}"/>
              </a:ext>
            </a:extLst>
          </p:cNvPr>
          <p:cNvSpPr/>
          <p:nvPr/>
        </p:nvSpPr>
        <p:spPr>
          <a:xfrm>
            <a:off x="10142702" y="2860962"/>
            <a:ext cx="258377" cy="1459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23EEA446-74E5-6FFE-7CBD-F9AFBD17C871}"/>
              </a:ext>
            </a:extLst>
          </p:cNvPr>
          <p:cNvSpPr/>
          <p:nvPr/>
        </p:nvSpPr>
        <p:spPr>
          <a:xfrm>
            <a:off x="1593615" y="4441313"/>
            <a:ext cx="258377" cy="1459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7543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0C388E-8EE2-4709-8403-91A816EE0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2"/>
            <a:ext cx="11015551" cy="444229"/>
          </a:xfrm>
        </p:spPr>
        <p:txBody>
          <a:bodyPr/>
          <a:lstStyle/>
          <a:p>
            <a:r>
              <a:rPr lang="cs-CZ" sz="2800" dirty="0"/>
              <a:t>4. Tvorba DL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11FEE3-181D-11D5-0967-DDC17F7CF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2" y="1782146"/>
            <a:ext cx="10520345" cy="4139151"/>
          </a:xfrm>
        </p:spPr>
        <p:txBody>
          <a:bodyPr/>
          <a:lstStyle/>
          <a:p>
            <a:r>
              <a:rPr lang="cs-CZ" sz="2000" dirty="0"/>
              <a:t>Pokud máte potvrzenou NO, můžete vytvořit dodací list        </a:t>
            </a:r>
            <a:r>
              <a:rPr lang="cs-CZ" sz="2000" u="sng" dirty="0"/>
              <a:t>Nový dodací list. </a:t>
            </a:r>
            <a:r>
              <a:rPr lang="cs-CZ" sz="2000" dirty="0"/>
              <a:t> Číslo DL určuje dodavatel, pod kterým bude zásilka expedována. Datum expedice a datum dodání bude z velké části stejné – předpoklad expedice a dodání odběrateli (jiné může být v případě, že zásilka putuje více dní) a ideálně bude také stejné, jako požadovaný termín dodání (pokud není domluveno jinak).      </a:t>
            </a:r>
            <a:br>
              <a:rPr lang="cs-CZ" sz="2000" dirty="0"/>
            </a:br>
            <a:r>
              <a:rPr lang="cs-CZ" sz="2000" dirty="0"/>
              <a:t>        </a:t>
            </a:r>
            <a:r>
              <a:rPr lang="cs-CZ" sz="2000" u="sng" dirty="0"/>
              <a:t>Založit.</a:t>
            </a:r>
          </a:p>
          <a:p>
            <a:endParaRPr lang="cs-CZ" u="sng" dirty="0"/>
          </a:p>
          <a:p>
            <a:endParaRPr lang="cs-CZ" u="sng" dirty="0"/>
          </a:p>
          <a:p>
            <a:r>
              <a:rPr lang="cs-CZ" dirty="0"/>
              <a:t>Pozn. nezadávejte do tvorby </a:t>
            </a:r>
          </a:p>
          <a:p>
            <a:r>
              <a:rPr lang="cs-CZ" dirty="0"/>
              <a:t>DL symbol lomítko      / </a:t>
            </a:r>
          </a:p>
        </p:txBody>
      </p:sp>
      <p:pic>
        <p:nvPicPr>
          <p:cNvPr id="4" name="Zástupný obsah 14">
            <a:extLst>
              <a:ext uri="{FF2B5EF4-FFF2-40B4-BE49-F238E27FC236}">
                <a16:creationId xmlns:a16="http://schemas.microsoft.com/office/drawing/2014/main" id="{277C2E26-7E2D-F896-EEE1-5DB26226C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204" y="3023117"/>
            <a:ext cx="6261523" cy="2898180"/>
          </a:xfrm>
          <a:prstGeom prst="rect">
            <a:avLst/>
          </a:prstGeom>
        </p:spPr>
      </p:pic>
      <p:sp>
        <p:nvSpPr>
          <p:cNvPr id="5" name="Šipka: doprava 4">
            <a:extLst>
              <a:ext uri="{FF2B5EF4-FFF2-40B4-BE49-F238E27FC236}">
                <a16:creationId xmlns:a16="http://schemas.microsoft.com/office/drawing/2014/main" id="{31A202F3-CAC8-D284-EAEC-77CF632644B1}"/>
              </a:ext>
            </a:extLst>
          </p:cNvPr>
          <p:cNvSpPr/>
          <p:nvPr/>
        </p:nvSpPr>
        <p:spPr>
          <a:xfrm>
            <a:off x="6965790" y="1876178"/>
            <a:ext cx="344434" cy="170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3E6A636E-6EEB-E85F-359A-A6965A8A68A7}"/>
              </a:ext>
            </a:extLst>
          </p:cNvPr>
          <p:cNvSpPr/>
          <p:nvPr/>
        </p:nvSpPr>
        <p:spPr>
          <a:xfrm>
            <a:off x="728193" y="3258150"/>
            <a:ext cx="344434" cy="170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prava 6">
            <a:extLst>
              <a:ext uri="{FF2B5EF4-FFF2-40B4-BE49-F238E27FC236}">
                <a16:creationId xmlns:a16="http://schemas.microsoft.com/office/drawing/2014/main" id="{918B3492-B2FB-D17D-BBE8-0C0019CD58DF}"/>
              </a:ext>
            </a:extLst>
          </p:cNvPr>
          <p:cNvSpPr/>
          <p:nvPr/>
        </p:nvSpPr>
        <p:spPr>
          <a:xfrm>
            <a:off x="2846073" y="4857321"/>
            <a:ext cx="274632" cy="159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6107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B22CA2-B84B-5014-AFFA-41143415F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3"/>
            <a:ext cx="11015551" cy="489426"/>
          </a:xfrm>
        </p:spPr>
        <p:txBody>
          <a:bodyPr/>
          <a:lstStyle/>
          <a:p>
            <a:r>
              <a:rPr lang="cs-CZ" dirty="0"/>
              <a:t>4. Přidání položky v DL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B2E0B5-EEED-EAB9-FB59-E5DF57926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795246"/>
            <a:ext cx="11015551" cy="3523886"/>
          </a:xfrm>
        </p:spPr>
        <p:txBody>
          <a:bodyPr/>
          <a:lstStyle/>
          <a:p>
            <a:r>
              <a:rPr lang="cs-CZ" sz="2000" dirty="0"/>
              <a:t>V založeném DL       </a:t>
            </a:r>
            <a:r>
              <a:rPr lang="cs-CZ" sz="2000" u="sng" dirty="0"/>
              <a:t>Přidat položku</a:t>
            </a:r>
            <a:endParaRPr lang="cs-CZ" dirty="0"/>
          </a:p>
        </p:txBody>
      </p:sp>
      <p:sp>
        <p:nvSpPr>
          <p:cNvPr id="5" name="Šipka: doprava 4">
            <a:extLst>
              <a:ext uri="{FF2B5EF4-FFF2-40B4-BE49-F238E27FC236}">
                <a16:creationId xmlns:a16="http://schemas.microsoft.com/office/drawing/2014/main" id="{91815439-792C-30F0-34A8-9745F9098916}"/>
              </a:ext>
            </a:extLst>
          </p:cNvPr>
          <p:cNvSpPr/>
          <p:nvPr/>
        </p:nvSpPr>
        <p:spPr>
          <a:xfrm>
            <a:off x="2668124" y="1913279"/>
            <a:ext cx="309968" cy="150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Zástupný obsah 5" descr="Obsah obrázku text, snímek obrazovky, monitor&#10;&#10;Popis byl vytvořen automaticky">
            <a:extLst>
              <a:ext uri="{FF2B5EF4-FFF2-40B4-BE49-F238E27FC236}">
                <a16:creationId xmlns:a16="http://schemas.microsoft.com/office/drawing/2014/main" id="{C7404623-BAF7-AD02-FCA0-7A606EDBF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1" y="2332139"/>
            <a:ext cx="6761821" cy="339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30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A4B310-1C86-C706-91C6-A011F2262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2"/>
            <a:ext cx="11015551" cy="464259"/>
          </a:xfrm>
        </p:spPr>
        <p:txBody>
          <a:bodyPr/>
          <a:lstStyle/>
          <a:p>
            <a:r>
              <a:rPr lang="cs-CZ" dirty="0"/>
              <a:t>4. Přidání položky v DL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DA3C67-3321-9129-983D-BA0F852C1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2" y="1702964"/>
            <a:ext cx="9127516" cy="4218331"/>
          </a:xfrm>
        </p:spPr>
        <p:txBody>
          <a:bodyPr/>
          <a:lstStyle/>
          <a:p>
            <a:r>
              <a:rPr lang="cs-CZ" sz="2000" dirty="0"/>
              <a:t>Zobrazí se aktuální seznam položek otevřených NO. </a:t>
            </a:r>
            <a:br>
              <a:rPr lang="cs-CZ" sz="2000" dirty="0"/>
            </a:br>
            <a:r>
              <a:rPr lang="cs-CZ" sz="2000" dirty="0"/>
              <a:t>Přidání položky se provede        ikona na </a:t>
            </a:r>
            <a:r>
              <a:rPr lang="cs-CZ" sz="2000" dirty="0" err="1"/>
              <a:t>pravo</a:t>
            </a:r>
            <a:r>
              <a:rPr lang="cs-CZ" sz="2000" dirty="0"/>
              <a:t>     . </a:t>
            </a:r>
            <a:br>
              <a:rPr lang="cs-CZ" sz="2000" dirty="0"/>
            </a:br>
            <a:r>
              <a:rPr lang="cs-CZ" sz="2000" dirty="0"/>
              <a:t>Pozn. Můžete vybrat pouze položky z potvrzených objednávek.</a:t>
            </a:r>
            <a:endParaRPr lang="cs-CZ" dirty="0"/>
          </a:p>
          <a:p>
            <a:endParaRPr lang="cs-CZ" dirty="0"/>
          </a:p>
        </p:txBody>
      </p:sp>
      <p:pic>
        <p:nvPicPr>
          <p:cNvPr id="4" name="Zástupný obsah 17" descr="Obsah obrázku text, interiér, snímek obrazovky&#10;&#10;Popis byl vytvořen automaticky">
            <a:extLst>
              <a:ext uri="{FF2B5EF4-FFF2-40B4-BE49-F238E27FC236}">
                <a16:creationId xmlns:a16="http://schemas.microsoft.com/office/drawing/2014/main" id="{44D0B308-1AE3-F434-950F-5F3E2EEFD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1" y="2668020"/>
            <a:ext cx="7835612" cy="3253276"/>
          </a:xfrm>
          <a:prstGeom prst="rect">
            <a:avLst/>
          </a:prstGeom>
        </p:spPr>
      </p:pic>
      <p:sp>
        <p:nvSpPr>
          <p:cNvPr id="5" name="Šipka: doprava 4">
            <a:extLst>
              <a:ext uri="{FF2B5EF4-FFF2-40B4-BE49-F238E27FC236}">
                <a16:creationId xmlns:a16="http://schemas.microsoft.com/office/drawing/2014/main" id="{48028480-E568-4C2F-045A-887ABE765FDF}"/>
              </a:ext>
            </a:extLst>
          </p:cNvPr>
          <p:cNvSpPr/>
          <p:nvPr/>
        </p:nvSpPr>
        <p:spPr>
          <a:xfrm>
            <a:off x="3857222" y="2100067"/>
            <a:ext cx="344434" cy="170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26">
            <a:extLst>
              <a:ext uri="{FF2B5EF4-FFF2-40B4-BE49-F238E27FC236}">
                <a16:creationId xmlns:a16="http://schemas.microsoft.com/office/drawing/2014/main" id="{0417A74D-D3AB-38ED-E80B-8E4D0B02793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0691" y="2031314"/>
            <a:ext cx="282929" cy="2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3218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E638F2-923B-961F-BBB7-108FF527D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2"/>
            <a:ext cx="11015551" cy="422315"/>
          </a:xfrm>
        </p:spPr>
        <p:txBody>
          <a:bodyPr/>
          <a:lstStyle/>
          <a:p>
            <a:r>
              <a:rPr lang="cs-CZ" dirty="0"/>
              <a:t>4. Vyplňte údaje na DL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253D91-723B-263B-0EEB-E17F1E0C5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996580"/>
            <a:ext cx="10847259" cy="3322552"/>
          </a:xfrm>
        </p:spPr>
        <p:txBody>
          <a:bodyPr/>
          <a:lstStyle/>
          <a:p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Typ balení			- vybrat dodání v boxech = jakýkoliv typ balení (krabice, paleta, 				  uzavíratelný sáček atp.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Balící předpis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ve sloupci Box – kolik kusů bude v jedné krabici,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paletě atp.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Kopie etiket			- vždy minimálně 1kus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Množství  			- expedované množství artiklu, (celkový počet kusů)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Dodavatelská šarže		- prosím uvádějte zkrácenou formu datumu např.221005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Počet palet nebo boxů		- zadejte jen v případě, že nebudete expedovat standardní 				  předepsané balení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cs-CZ" sz="2000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Další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b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sp>
        <p:nvSpPr>
          <p:cNvPr id="4" name="Šipka: doprava 3">
            <a:extLst>
              <a:ext uri="{FF2B5EF4-FFF2-40B4-BE49-F238E27FC236}">
                <a16:creationId xmlns:a16="http://schemas.microsoft.com/office/drawing/2014/main" id="{3CFCA007-36C1-081F-225A-4599986F7755}"/>
              </a:ext>
            </a:extLst>
          </p:cNvPr>
          <p:cNvSpPr/>
          <p:nvPr/>
        </p:nvSpPr>
        <p:spPr>
          <a:xfrm>
            <a:off x="704381" y="4552310"/>
            <a:ext cx="344434" cy="170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2329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B72ADF-6C22-D795-8C99-F082C43E1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3"/>
            <a:ext cx="11015551" cy="537534"/>
          </a:xfrm>
        </p:spPr>
        <p:txBody>
          <a:bodyPr/>
          <a:lstStyle/>
          <a:p>
            <a:r>
              <a:rPr lang="cs-CZ" dirty="0"/>
              <a:t>4. Vyplňte údaje na DL</a:t>
            </a:r>
          </a:p>
        </p:txBody>
      </p:sp>
      <p:pic>
        <p:nvPicPr>
          <p:cNvPr id="4" name="Zástupný obsah 11">
            <a:extLst>
              <a:ext uri="{FF2B5EF4-FFF2-40B4-BE49-F238E27FC236}">
                <a16:creationId xmlns:a16="http://schemas.microsoft.com/office/drawing/2014/main" id="{57C4C24E-9AFF-2B7F-CFA4-D47366CE7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2" y="1899423"/>
            <a:ext cx="8308990" cy="3387964"/>
          </a:xfrm>
        </p:spPr>
      </p:pic>
    </p:spTree>
    <p:extLst>
      <p:ext uri="{BB962C8B-B14F-4D97-AF65-F5344CB8AC3E}">
        <p14:creationId xmlns:p14="http://schemas.microsoft.com/office/powerpoint/2010/main" val="4207356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1737D3-9F61-1CF7-9A73-AEE310D4E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4. Přidání položky v DL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49A81F8-001A-0230-91BB-4E280279B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988191"/>
            <a:ext cx="8758401" cy="3810035"/>
          </a:xfrm>
        </p:spPr>
        <p:txBody>
          <a:bodyPr/>
          <a:lstStyle/>
          <a:p>
            <a:r>
              <a:rPr lang="cs-CZ" sz="2000" dirty="0"/>
              <a:t>      </a:t>
            </a:r>
            <a:r>
              <a:rPr lang="cs-CZ" sz="2000" u="sng" dirty="0"/>
              <a:t>Dokončit</a:t>
            </a:r>
            <a:r>
              <a:rPr lang="cs-CZ" sz="2000" dirty="0"/>
              <a:t>. Funkce doplní položku na DL. Zde je možné provádět změny.</a:t>
            </a:r>
            <a:endParaRPr lang="cs-CZ" dirty="0"/>
          </a:p>
        </p:txBody>
      </p:sp>
      <p:sp>
        <p:nvSpPr>
          <p:cNvPr id="4" name="Šipka: doprava 3">
            <a:extLst>
              <a:ext uri="{FF2B5EF4-FFF2-40B4-BE49-F238E27FC236}">
                <a16:creationId xmlns:a16="http://schemas.microsoft.com/office/drawing/2014/main" id="{D2BAEBBA-F792-B89F-DC93-827C27F9872B}"/>
              </a:ext>
            </a:extLst>
          </p:cNvPr>
          <p:cNvSpPr/>
          <p:nvPr/>
        </p:nvSpPr>
        <p:spPr>
          <a:xfrm>
            <a:off x="704380" y="2083350"/>
            <a:ext cx="344434" cy="170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Zástupný obsah 9">
            <a:extLst>
              <a:ext uri="{FF2B5EF4-FFF2-40B4-BE49-F238E27FC236}">
                <a16:creationId xmlns:a16="http://schemas.microsoft.com/office/drawing/2014/main" id="{89DBF85B-BA79-5434-4C64-427876509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0" y="2608976"/>
            <a:ext cx="7592332" cy="318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982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4FD36B-9E88-95F7-3163-8CF900EB9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4. Přidání položek na DL hromadně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4B0F8DD-E7BC-9AA2-CDD2-7C548BB91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1800" dirty="0">
                <a:effectLst/>
                <a:latin typeface="Segoe UI" panose="020B0502040204020203" pitchFamily="34" charset="0"/>
              </a:rPr>
              <a:t>Přidání položek se může provádět i hromadně</a:t>
            </a:r>
            <a:br>
              <a:rPr lang="cs-CZ" sz="1800" dirty="0">
                <a:effectLst/>
                <a:latin typeface="Segoe UI" panose="020B0502040204020203" pitchFamily="34" charset="0"/>
              </a:rPr>
            </a:br>
            <a:r>
              <a:rPr lang="cs-CZ" sz="1800" dirty="0">
                <a:effectLst/>
                <a:latin typeface="Segoe UI" panose="020B0502040204020203" pitchFamily="34" charset="0"/>
              </a:rPr>
              <a:t>Přidání položky se provede označením položek ve sloupci </a:t>
            </a:r>
            <a:r>
              <a:rPr lang="cs-CZ" sz="1800" dirty="0" err="1">
                <a:effectLst/>
                <a:latin typeface="Segoe UI" panose="020B0502040204020203" pitchFamily="34" charset="0"/>
              </a:rPr>
              <a:t>Ozn</a:t>
            </a:r>
            <a:r>
              <a:rPr lang="cs-CZ" sz="1800" dirty="0">
                <a:effectLst/>
                <a:latin typeface="Segoe UI" panose="020B0502040204020203" pitchFamily="34" charset="0"/>
              </a:rPr>
              <a:t>. </a:t>
            </a:r>
            <a:br>
              <a:rPr lang="cs-CZ" sz="1800" dirty="0">
                <a:effectLst/>
                <a:latin typeface="Segoe UI" panose="020B0502040204020203" pitchFamily="34" charset="0"/>
              </a:rPr>
            </a:br>
            <a:r>
              <a:rPr lang="cs-CZ" sz="1800" dirty="0">
                <a:effectLst/>
                <a:latin typeface="Segoe UI" panose="020B0502040204020203" pitchFamily="34" charset="0"/>
              </a:rPr>
              <a:t>Jakmile budou označeny všechny položky k přidání na DL, sjet dolů a vpravo dole zmáčknout přidat</a:t>
            </a:r>
            <a:r>
              <a:rPr lang="cs-CZ" sz="1800" dirty="0">
                <a:latin typeface="Segoe UI" panose="020B0502040204020203" pitchFamily="34" charset="0"/>
              </a:rPr>
              <a:t> označené </a:t>
            </a:r>
            <a:r>
              <a:rPr lang="cs-CZ" sz="1800" dirty="0">
                <a:effectLst/>
                <a:latin typeface="Segoe UI" panose="020B0502040204020203" pitchFamily="34" charset="0"/>
              </a:rPr>
              <a:t>položky</a:t>
            </a:r>
            <a:r>
              <a:rPr lang="cs-CZ" sz="1800" dirty="0">
                <a:latin typeface="Segoe UI" panose="020B0502040204020203" pitchFamily="34" charset="0"/>
              </a:rPr>
              <a:t> </a:t>
            </a:r>
            <a:r>
              <a:rPr lang="cs-CZ" sz="1800" dirty="0" err="1">
                <a:effectLst/>
                <a:latin typeface="Segoe UI" panose="020B0502040204020203" pitchFamily="34" charset="0"/>
              </a:rPr>
              <a:t>na_</a:t>
            </a:r>
            <a:r>
              <a:rPr lang="cs-CZ" sz="1800" dirty="0" err="1">
                <a:latin typeface="Segoe UI" panose="020B0502040204020203" pitchFamily="34" charset="0"/>
              </a:rPr>
              <a:t>DL</a:t>
            </a:r>
            <a:r>
              <a:rPr lang="cs-CZ" sz="1800" dirty="0">
                <a:latin typeface="Segoe UI" panose="020B0502040204020203" pitchFamily="34" charset="0"/>
              </a:rPr>
              <a:t>.</a:t>
            </a:r>
            <a:br>
              <a:rPr lang="cs-CZ" sz="1800" dirty="0">
                <a:effectLst/>
                <a:latin typeface="Segoe UI" panose="020B0502040204020203" pitchFamily="34" charset="0"/>
              </a:rPr>
            </a:br>
            <a:r>
              <a:rPr lang="cs-CZ" sz="1800" dirty="0">
                <a:effectLst/>
                <a:latin typeface="Segoe UI" panose="020B0502040204020203" pitchFamily="34" charset="0"/>
              </a:rPr>
              <a:t>Tím dojde k přidání všech označených položek na Dodací list.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2939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8BE370-6ACC-AF13-3739-97CCFB252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3"/>
            <a:ext cx="11015551" cy="430704"/>
          </a:xfrm>
        </p:spPr>
        <p:txBody>
          <a:bodyPr/>
          <a:lstStyle/>
          <a:p>
            <a:r>
              <a:rPr lang="cs-CZ" dirty="0"/>
              <a:t>4. Aktuální seznam DL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8BF98D8-407B-8265-80C7-C24BF08D9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593908"/>
            <a:ext cx="9899303" cy="4327389"/>
          </a:xfrm>
        </p:spPr>
        <p:txBody>
          <a:bodyPr/>
          <a:lstStyle/>
          <a:p>
            <a:r>
              <a:rPr lang="cs-CZ" sz="2000" dirty="0"/>
              <a:t>Všechny DL najdete pod </a:t>
            </a:r>
            <a:r>
              <a:rPr lang="cs-CZ" sz="2000" u="sng" dirty="0"/>
              <a:t>Aktuální DL</a:t>
            </a:r>
            <a:r>
              <a:rPr lang="cs-CZ" sz="2000" dirty="0"/>
              <a:t>. Kliknutím na první řádek, kde vidíte artikly, množství, NO/Rozvrh, položku a etikety se Vám rozevře další řádek: pohled na balení a číslo šarže. Zde můžete provádět změny. Můžete také kliknutím        </a:t>
            </a:r>
            <a:r>
              <a:rPr lang="cs-CZ" sz="2000" u="sng" dirty="0"/>
              <a:t>Přidat položku </a:t>
            </a:r>
            <a:r>
              <a:rPr lang="cs-CZ" sz="2000" dirty="0"/>
              <a:t>– dodat další položky do jednoho DL.</a:t>
            </a:r>
            <a:endParaRPr lang="cs-CZ" dirty="0"/>
          </a:p>
        </p:txBody>
      </p:sp>
      <p:pic>
        <p:nvPicPr>
          <p:cNvPr id="4" name="Zástupný obsah 17" descr="Obsah obrázku text, snímek obrazovky, monitor, interiér&#10;&#10;Popis byl vytvořen automaticky">
            <a:extLst>
              <a:ext uri="{FF2B5EF4-FFF2-40B4-BE49-F238E27FC236}">
                <a16:creationId xmlns:a16="http://schemas.microsoft.com/office/drawing/2014/main" id="{E6D85C65-0768-91BB-1012-34DDA2F4C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61" y="2902590"/>
            <a:ext cx="8487696" cy="3018707"/>
          </a:xfrm>
          <a:prstGeom prst="rect">
            <a:avLst/>
          </a:prstGeom>
        </p:spPr>
      </p:pic>
      <p:sp>
        <p:nvSpPr>
          <p:cNvPr id="5" name="Šipka: doprava 4">
            <a:extLst>
              <a:ext uri="{FF2B5EF4-FFF2-40B4-BE49-F238E27FC236}">
                <a16:creationId xmlns:a16="http://schemas.microsoft.com/office/drawing/2014/main" id="{24B85D2D-E37B-DBBE-FF02-D07361874FAF}"/>
              </a:ext>
            </a:extLst>
          </p:cNvPr>
          <p:cNvSpPr/>
          <p:nvPr/>
        </p:nvSpPr>
        <p:spPr>
          <a:xfrm>
            <a:off x="8194990" y="2234003"/>
            <a:ext cx="292963" cy="1545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7001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BD38F0-CD80-67F3-A8A1-9AF3D45DE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4. Tvorba DL – důležité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D60D9F9-690C-CFC4-A775-23CBAF860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1800" dirty="0">
                <a:effectLst/>
                <a:latin typeface="Segoe UI" panose="020B0502040204020203" pitchFamily="34" charset="0"/>
              </a:rPr>
              <a:t>Maximální počet položek na jeden DL je 30.</a:t>
            </a:r>
            <a:br>
              <a:rPr lang="cs-CZ" sz="1800" dirty="0">
                <a:effectLst/>
                <a:latin typeface="Segoe UI" panose="020B0502040204020203" pitchFamily="34" charset="0"/>
              </a:rPr>
            </a:br>
            <a:r>
              <a:rPr lang="cs-CZ" sz="1800" dirty="0">
                <a:effectLst/>
                <a:latin typeface="Segoe UI" panose="020B0502040204020203" pitchFamily="34" charset="0"/>
              </a:rPr>
              <a:t>Množství položek na DL musí odpovídat fyzickému dodání do TDV. </a:t>
            </a:r>
          </a:p>
          <a:p>
            <a:r>
              <a:rPr lang="cs-CZ" sz="1800" dirty="0">
                <a:effectLst/>
                <a:latin typeface="Segoe UI" panose="020B0502040204020203" pitchFamily="34" charset="0"/>
              </a:rPr>
              <a:t>Je to nutné z toho důvodu, že proti DL dochází přijmu na sklad a pokud množství fyzické nesouhlasí vůči množství na DL nelze přijmout a jsou nutné zdlouhavé manuální zásahy.</a:t>
            </a:r>
            <a:endParaRPr lang="cs-CZ" sz="1800" dirty="0">
              <a:effectLst/>
              <a:latin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1287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20DAF4-111A-366F-164C-18A616FF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2"/>
            <a:ext cx="11015551" cy="464259"/>
          </a:xfrm>
        </p:spPr>
        <p:txBody>
          <a:bodyPr/>
          <a:lstStyle/>
          <a:p>
            <a:r>
              <a:rPr lang="cs-CZ" sz="2800" dirty="0"/>
              <a:t>5. Tvorba etikety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2AD4AA-CEC5-DEE5-A47F-A22D57F89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686187"/>
            <a:ext cx="11015551" cy="3632945"/>
          </a:xfrm>
        </p:spPr>
        <p:txBody>
          <a:bodyPr/>
          <a:lstStyle/>
          <a:p>
            <a:r>
              <a:rPr lang="cs-CZ" sz="2000" dirty="0"/>
              <a:t>Pokud máte hotový DL       </a:t>
            </a:r>
            <a:r>
              <a:rPr lang="cs-CZ" sz="2000" u="sng" dirty="0"/>
              <a:t>Generovat</a:t>
            </a:r>
            <a:r>
              <a:rPr lang="cs-CZ" sz="2000" dirty="0"/>
              <a:t> – bude se tvořit etiketa.  </a:t>
            </a:r>
            <a:br>
              <a:rPr lang="cs-CZ" sz="2000" dirty="0"/>
            </a:br>
            <a:r>
              <a:rPr lang="cs-CZ" sz="2000" dirty="0"/>
              <a:t>Pozn. Zde ještě můžete provádět změny.</a:t>
            </a:r>
            <a:endParaRPr lang="cs-CZ" dirty="0"/>
          </a:p>
        </p:txBody>
      </p:sp>
      <p:pic>
        <p:nvPicPr>
          <p:cNvPr id="4" name="Zástupný obsah 13" descr="Obsah obrázku text, snímek obrazovky, monitor&#10;&#10;Popis byl vytvořen automaticky">
            <a:extLst>
              <a:ext uri="{FF2B5EF4-FFF2-40B4-BE49-F238E27FC236}">
                <a16:creationId xmlns:a16="http://schemas.microsoft.com/office/drawing/2014/main" id="{E7EB7B01-A44E-D047-C2D0-91EEA7A5C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2" y="2528596"/>
            <a:ext cx="8327651" cy="3392702"/>
          </a:xfrm>
          <a:prstGeom prst="rect">
            <a:avLst/>
          </a:prstGeom>
        </p:spPr>
      </p:pic>
      <p:sp>
        <p:nvSpPr>
          <p:cNvPr id="5" name="Šipka: doprava 4">
            <a:extLst>
              <a:ext uri="{FF2B5EF4-FFF2-40B4-BE49-F238E27FC236}">
                <a16:creationId xmlns:a16="http://schemas.microsoft.com/office/drawing/2014/main" id="{2BD25B6F-E501-82FB-7D47-063662CB2D41}"/>
              </a:ext>
            </a:extLst>
          </p:cNvPr>
          <p:cNvSpPr/>
          <p:nvPr/>
        </p:nvSpPr>
        <p:spPr>
          <a:xfrm>
            <a:off x="3356424" y="1757754"/>
            <a:ext cx="284085" cy="1686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4518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B8E5D5-E906-B504-574E-469AAB6B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2"/>
            <a:ext cx="11015551" cy="481551"/>
          </a:xfrm>
        </p:spPr>
        <p:txBody>
          <a:bodyPr/>
          <a:lstStyle/>
          <a:p>
            <a:r>
              <a:rPr lang="cs-CZ" dirty="0"/>
              <a:t>5. Tvorba etikety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B8A77A4-B1B2-DDF3-24B8-E1F79D5A2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845578"/>
            <a:ext cx="11015551" cy="3473554"/>
          </a:xfrm>
        </p:spPr>
        <p:txBody>
          <a:bodyPr/>
          <a:lstStyle/>
          <a:p>
            <a:r>
              <a:rPr lang="cs-CZ" sz="2000" dirty="0"/>
              <a:t>Po rozkliknutí ikony tiskárny       otevření etikety v </a:t>
            </a:r>
            <a:r>
              <a:rPr lang="cs-CZ" sz="2000" dirty="0" err="1"/>
              <a:t>pdf</a:t>
            </a:r>
            <a:r>
              <a:rPr lang="cs-CZ" sz="2000" dirty="0"/>
              <a:t> formátu. </a:t>
            </a:r>
            <a:endParaRPr lang="cs-CZ" dirty="0"/>
          </a:p>
        </p:txBody>
      </p:sp>
      <p:pic>
        <p:nvPicPr>
          <p:cNvPr id="4" name="Zástupný obsah 8">
            <a:extLst>
              <a:ext uri="{FF2B5EF4-FFF2-40B4-BE49-F238E27FC236}">
                <a16:creationId xmlns:a16="http://schemas.microsoft.com/office/drawing/2014/main" id="{93E880CB-05A5-AFB9-CCE9-19F7B7927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1" y="2447744"/>
            <a:ext cx="7469235" cy="3473554"/>
          </a:xfrm>
          <a:prstGeom prst="rect">
            <a:avLst/>
          </a:prstGeom>
        </p:spPr>
      </p:pic>
      <p:sp>
        <p:nvSpPr>
          <p:cNvPr id="5" name="Šipka: doprava 4">
            <a:extLst>
              <a:ext uri="{FF2B5EF4-FFF2-40B4-BE49-F238E27FC236}">
                <a16:creationId xmlns:a16="http://schemas.microsoft.com/office/drawing/2014/main" id="{11FFF0F2-346A-6EAC-B03F-259E203D888D}"/>
              </a:ext>
            </a:extLst>
          </p:cNvPr>
          <p:cNvSpPr/>
          <p:nvPr/>
        </p:nvSpPr>
        <p:spPr>
          <a:xfrm>
            <a:off x="3964561" y="1936081"/>
            <a:ext cx="284085" cy="1686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5308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3382FC-E3C7-E5CF-4564-D0491A4F1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2"/>
            <a:ext cx="11015551" cy="514593"/>
          </a:xfrm>
        </p:spPr>
        <p:txBody>
          <a:bodyPr/>
          <a:lstStyle/>
          <a:p>
            <a:r>
              <a:rPr lang="cs-CZ" dirty="0"/>
              <a:t>6. Expedice DL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6402D2A-6EF7-4FA1-70EA-1341DA8D7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662861"/>
            <a:ext cx="9832192" cy="3991831"/>
          </a:xfrm>
        </p:spPr>
        <p:txBody>
          <a:bodyPr/>
          <a:lstStyle/>
          <a:p>
            <a:r>
              <a:rPr lang="cs-CZ" sz="2000" dirty="0"/>
              <a:t>Tento krok ideálně provádějte, když máte připraveno k expedici a nebo víte, že již nebudete zásilku měnit. Zadejte datum dodání         </a:t>
            </a:r>
            <a:r>
              <a:rPr lang="cs-CZ" sz="2000" u="sng" dirty="0"/>
              <a:t>Expedovat</a:t>
            </a:r>
            <a:r>
              <a:rPr lang="cs-CZ" sz="2000" dirty="0"/>
              <a:t>. Po tomto kroku není možné provádět změny. </a:t>
            </a:r>
            <a:endParaRPr lang="cs-CZ" dirty="0"/>
          </a:p>
        </p:txBody>
      </p:sp>
      <p:pic>
        <p:nvPicPr>
          <p:cNvPr id="4" name="Zástupný obsah 8">
            <a:extLst>
              <a:ext uri="{FF2B5EF4-FFF2-40B4-BE49-F238E27FC236}">
                <a16:creationId xmlns:a16="http://schemas.microsoft.com/office/drawing/2014/main" id="{382809EC-8664-FAE8-2AC2-5989CDF42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1" y="2828933"/>
            <a:ext cx="6040369" cy="2825759"/>
          </a:xfrm>
          <a:prstGeom prst="rect">
            <a:avLst/>
          </a:prstGeom>
        </p:spPr>
      </p:pic>
      <p:sp>
        <p:nvSpPr>
          <p:cNvPr id="5" name="Šipka: doprava 4">
            <a:extLst>
              <a:ext uri="{FF2B5EF4-FFF2-40B4-BE49-F238E27FC236}">
                <a16:creationId xmlns:a16="http://schemas.microsoft.com/office/drawing/2014/main" id="{C73F5CB1-C0AC-7BB9-09AB-0A497164CB3B}"/>
              </a:ext>
            </a:extLst>
          </p:cNvPr>
          <p:cNvSpPr/>
          <p:nvPr/>
        </p:nvSpPr>
        <p:spPr>
          <a:xfrm>
            <a:off x="6074552" y="1992883"/>
            <a:ext cx="275207" cy="1686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6328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C0432-B576-7CCF-3538-0C2D16831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3"/>
            <a:ext cx="11015551" cy="455870"/>
          </a:xfrm>
        </p:spPr>
        <p:txBody>
          <a:bodyPr/>
          <a:lstStyle/>
          <a:p>
            <a:r>
              <a:rPr lang="cs-CZ" dirty="0"/>
              <a:t>6. Historie DL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5C72865-E8D7-83E7-0782-004B35DE4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2" y="1744910"/>
            <a:ext cx="9890914" cy="4176387"/>
          </a:xfrm>
        </p:spPr>
        <p:txBody>
          <a:bodyPr/>
          <a:lstStyle/>
          <a:p>
            <a:r>
              <a:rPr lang="cs-CZ" sz="2000" dirty="0"/>
              <a:t>DL již najdete v        </a:t>
            </a:r>
            <a:r>
              <a:rPr lang="cs-CZ" sz="2000" u="sng" dirty="0"/>
              <a:t>Historie DL</a:t>
            </a:r>
            <a:br>
              <a:rPr lang="cs-CZ" sz="2000" u="sng" dirty="0"/>
            </a:br>
            <a:r>
              <a:rPr lang="cs-CZ" sz="2000" dirty="0"/>
              <a:t>Dokud nebude potvrzeno, že lze tisknout DL z portálu: dodávat DL jako doposud</a:t>
            </a:r>
            <a:endParaRPr lang="cs-CZ" dirty="0"/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47225F97-61E5-B45C-1E62-080EB4A92805}"/>
              </a:ext>
            </a:extLst>
          </p:cNvPr>
          <p:cNvSpPr/>
          <p:nvPr/>
        </p:nvSpPr>
        <p:spPr>
          <a:xfrm>
            <a:off x="2576343" y="1870297"/>
            <a:ext cx="275207" cy="1686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Zástupný obsah 8" descr="Obsah obrázku text, snímek obrazovky, monitor&#10;&#10;Popis byl vytvořen automaticky">
            <a:extLst>
              <a:ext uri="{FF2B5EF4-FFF2-40B4-BE49-F238E27FC236}">
                <a16:creationId xmlns:a16="http://schemas.microsoft.com/office/drawing/2014/main" id="{6C896C93-AD33-116B-28D4-DB0F5397B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2" y="2516697"/>
            <a:ext cx="9077182" cy="340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60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D693E-8906-6EB8-95F3-6D075120F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6. Balící předpis: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6331DE1-9674-689F-D661-1082D728B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812022"/>
            <a:ext cx="11015551" cy="3875713"/>
          </a:xfrm>
        </p:spPr>
        <p:txBody>
          <a:bodyPr/>
          <a:lstStyle/>
          <a:p>
            <a:r>
              <a:rPr lang="cs-CZ" sz="2000" dirty="0">
                <a:effectLst/>
                <a:ea typeface="Calibri" panose="020F0502020204030204" pitchFamily="34" charset="0"/>
              </a:rPr>
              <a:t>Zboží bude baleno (pokud to jeho vlastnosti a druh umožňuje) na vratných obalech – EURO paletách a to následovně: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U větších dílů: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a.           Max. hmotnost jedné dávky 1 800 KG.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b.           Velké kusy nepokládat na palety, ale použít hranoly jako podklad pod materiál.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c.           Velké díly musím být spáskované k hranolům na kterých leží.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Menší díly, které se nacházejí na paletách: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a.           Max. hmotnost 1 000 KG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b.           Nepokládat více jak 2-3 vrstvy Zboží na sebe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c.           Případně balit do obalů (krabice, bedna, atd.)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7985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878090-6075-89F6-3032-6D96BB6C1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7</a:t>
            </a:r>
            <a:r>
              <a:rPr lang="cs-CZ" sz="2800" dirty="0"/>
              <a:t>. Informační okénko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33872D-2EED-3928-C0F5-9C5540A82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+mn-lt"/>
                <a:cs typeface="Calibri" panose="020F0502020204030204" pitchFamily="34" charset="0"/>
              </a:rPr>
              <a:t>Požadavky oddělení kvality – jsou součástí všeobecných obchodních podmínek: </a:t>
            </a:r>
            <a:r>
              <a:rPr lang="cs-CZ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https://tatradv.cz/vop</a:t>
            </a:r>
            <a:endParaRPr lang="cs-CZ" sz="20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br>
              <a:rPr lang="cs-CZ" sz="2000" dirty="0"/>
            </a:br>
            <a:r>
              <a:rPr lang="cs-CZ" sz="2000" dirty="0"/>
              <a:t>Veškerý obalový materiál se neúčtuje a neeviduje, pokud byste chtěli jinak, prosím kontaktujte daného nákupčího, je nutné se domluvit a nastavit.</a:t>
            </a:r>
          </a:p>
          <a:p>
            <a:br>
              <a:rPr lang="cs-CZ" sz="2000" dirty="0"/>
            </a:br>
            <a:r>
              <a:rPr lang="cs-CZ" sz="2000" dirty="0"/>
              <a:t>Odkaz na tento manuál naleznete na našich stránkách: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Dodavatelský portál (tatradv.cz)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1842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4595DB-77FB-BB3A-E24D-9FD5F14D7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8</a:t>
            </a:r>
            <a:r>
              <a:rPr lang="cs-CZ" sz="2800" dirty="0"/>
              <a:t>. Technická podpora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B787468-355D-E8F3-AC0E-3BB6097CE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079" y="2045584"/>
            <a:ext cx="11015551" cy="3875714"/>
          </a:xfrm>
        </p:spPr>
        <p:txBody>
          <a:bodyPr/>
          <a:lstStyle/>
          <a:p>
            <a:r>
              <a:rPr lang="cs-CZ" sz="2000" dirty="0"/>
              <a:t>V případě, že byste potřebovali technickou podporu (nešlo by se přihlásit, systém by nefungoval nebo by nastaly nějaké podobné komplikace) – kontaktujte našeho IT a ERP specialist</a:t>
            </a:r>
            <a:r>
              <a:rPr lang="cs-CZ" dirty="0"/>
              <a:t>u</a:t>
            </a:r>
            <a:r>
              <a:rPr lang="cs-CZ" sz="2000" dirty="0"/>
              <a:t> – </a:t>
            </a:r>
            <a:br>
              <a:rPr lang="cs-CZ" sz="2000" dirty="0"/>
            </a:br>
            <a:r>
              <a:rPr lang="cs-CZ" dirty="0"/>
              <a:t>Tomáš Mohyla - </a:t>
            </a:r>
            <a:r>
              <a:rPr lang="cs-CZ" dirty="0">
                <a:hlinkClick r:id="rId2"/>
              </a:rPr>
              <a:t>Tomas.Mohyla@tatradp.cz</a:t>
            </a:r>
            <a:r>
              <a:rPr lang="cs-CZ" dirty="0"/>
              <a:t> Tel. kontakt: (+420) 733 731 006</a:t>
            </a:r>
          </a:p>
          <a:p>
            <a:br>
              <a:rPr lang="cs-CZ" sz="2000" dirty="0"/>
            </a:br>
            <a:r>
              <a:rPr lang="cs-CZ" sz="2000" dirty="0"/>
              <a:t>Pokud nebude možné kvůli jakémukoliv problému (ať z Vaší či naší strany) tisknout etikety, nutno dodávat dodací listy a informovat sklad, kontakty viz níže:</a:t>
            </a:r>
          </a:p>
          <a:p>
            <a:br>
              <a:rPr lang="cs-CZ" sz="2000" dirty="0"/>
            </a:br>
            <a:r>
              <a:rPr lang="cs-CZ" sz="2000" dirty="0"/>
              <a:t>Manažer logistiky – </a:t>
            </a:r>
            <a:r>
              <a:rPr lang="cs-CZ" dirty="0"/>
              <a:t>Svrčina Petr</a:t>
            </a:r>
            <a:r>
              <a:rPr lang="cs-CZ" sz="2000" dirty="0"/>
              <a:t> &lt;</a:t>
            </a:r>
            <a:r>
              <a:rPr lang="cs-CZ" dirty="0"/>
              <a:t>Petr.Svrcina@tatradv.cz</a:t>
            </a:r>
            <a:r>
              <a:rPr lang="cs-CZ" sz="2000" dirty="0"/>
              <a:t>&gt;</a:t>
            </a:r>
            <a:br>
              <a:rPr lang="cs-CZ" sz="2000" dirty="0"/>
            </a:br>
            <a:r>
              <a:rPr lang="cs-CZ" sz="2000" dirty="0"/>
              <a:t>Vedoucí skladu – </a:t>
            </a:r>
            <a:r>
              <a:rPr lang="cs-CZ" dirty="0"/>
              <a:t>Švrček Rostislav </a:t>
            </a:r>
            <a:r>
              <a:rPr lang="cs-CZ" sz="2000" dirty="0"/>
              <a:t>&lt;</a:t>
            </a:r>
            <a:r>
              <a:rPr lang="cs-CZ" dirty="0"/>
              <a:t>Rostislav.Svrcek@tatradv.cz</a:t>
            </a:r>
            <a:r>
              <a:rPr lang="cs-CZ" sz="2000" dirty="0"/>
              <a:t>&gt;</a:t>
            </a:r>
          </a:p>
          <a:p>
            <a:r>
              <a:rPr lang="cs-CZ" sz="2000" dirty="0"/>
              <a:t>Skladník - Váhalová Yvona &lt;Yvona.Vahalova@tatradv.cz&gt;</a:t>
            </a:r>
            <a:br>
              <a:rPr lang="cs-CZ" sz="2000" dirty="0"/>
            </a:br>
            <a:r>
              <a:rPr lang="cs-CZ" sz="2000" dirty="0"/>
              <a:t>Sklad podpora Po-Pá</a:t>
            </a:r>
            <a:r>
              <a:rPr lang="cs-CZ" sz="2000"/>
              <a:t>: 06:00 </a:t>
            </a:r>
            <a:r>
              <a:rPr lang="cs-CZ" sz="2000" dirty="0"/>
              <a:t>– 14:00</a:t>
            </a:r>
            <a:br>
              <a:rPr lang="cs-CZ" sz="2000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506509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8"/>
          <p:cNvSpPr txBox="1">
            <a:spLocks/>
          </p:cNvSpPr>
          <p:nvPr/>
        </p:nvSpPr>
        <p:spPr>
          <a:xfrm>
            <a:off x="955431" y="3557238"/>
            <a:ext cx="5936023" cy="19408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cs-CZ" b="1" dirty="0"/>
              <a:t>TATRA DEFENCE VEHICLE a.s. </a:t>
            </a:r>
            <a:endParaRPr lang="cs-CZ" dirty="0"/>
          </a:p>
          <a:p>
            <a:pPr marL="0" indent="0">
              <a:spcAft>
                <a:spcPts val="600"/>
              </a:spcAft>
              <a:buNone/>
            </a:pPr>
            <a:r>
              <a:rPr lang="cs-CZ" sz="1800" dirty="0"/>
              <a:t>Kodaňská 521/57 | 101 00 Praha 10 | IČ/ID: 241 52 269 </a:t>
            </a:r>
          </a:p>
          <a:p>
            <a:pPr marL="0" indent="0">
              <a:buNone/>
            </a:pPr>
            <a:r>
              <a:rPr lang="cs-CZ" sz="1800" dirty="0"/>
              <a:t>Areál Tatry 1450 | 742 21 Kopřivnice </a:t>
            </a:r>
          </a:p>
          <a:p>
            <a:pPr marL="0" indent="0">
              <a:buNone/>
            </a:pPr>
            <a:r>
              <a:rPr lang="cs-CZ" sz="1800" dirty="0"/>
              <a:t>Tel.: 420 733 692 312 | </a:t>
            </a:r>
            <a:r>
              <a:rPr lang="cs-CZ" sz="1800" dirty="0" err="1"/>
              <a:t>e-mail:info@tatradv.cz</a:t>
            </a:r>
            <a:r>
              <a:rPr lang="cs-CZ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997831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DV_preze_16ku9_šablona.potx" id="{1D434887-AFD4-4ED3-8B73-5BD1B927FC1E}" vid="{B6798DB4-EAAA-40AC-B85A-7725D010F31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2cffce59-1a5f-4e83-bddf-f379a375c8a9}" enabled="0" method="" siteId="{2cffce59-1a5f-4e83-bddf-f379a375c8a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TDV_preze_16ku9_šablona</Template>
  <TotalTime>622</TotalTime>
  <Words>1243</Words>
  <Application>Microsoft Office PowerPoint</Application>
  <PresentationFormat>Širokoúhlá obrazovka</PresentationFormat>
  <Paragraphs>81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7" baseType="lpstr">
      <vt:lpstr>Arial</vt:lpstr>
      <vt:lpstr>Calibri</vt:lpstr>
      <vt:lpstr>Segoe UI</vt:lpstr>
      <vt:lpstr>Motiv Office</vt:lpstr>
      <vt:lpstr>Dodavatelský portál</vt:lpstr>
      <vt:lpstr>Manuál pro uživatele</vt:lpstr>
      <vt:lpstr>1. Co je dodavatelský portál a proč jste uživatelem</vt:lpstr>
      <vt:lpstr>2. Dodavatelský portál je přístupný na adrese:</vt:lpstr>
      <vt:lpstr>3. Potvrzení NO</vt:lpstr>
      <vt:lpstr>3. Zkontrolujte zda souhlasí</vt:lpstr>
      <vt:lpstr>4. Tvorba DL</vt:lpstr>
      <vt:lpstr>4. Přidání položky v DL</vt:lpstr>
      <vt:lpstr>4. Přidání položky v DL</vt:lpstr>
      <vt:lpstr>4. Vyplňte údaje na DL</vt:lpstr>
      <vt:lpstr>4. Vyplňte údaje na DL</vt:lpstr>
      <vt:lpstr>4. Přidání položky v DL</vt:lpstr>
      <vt:lpstr>4. Přidání položek na DL hromadně</vt:lpstr>
      <vt:lpstr>4. Aktuální seznam DL</vt:lpstr>
      <vt:lpstr>4. Tvorba DL – důležité</vt:lpstr>
      <vt:lpstr>5. Tvorba etikety</vt:lpstr>
      <vt:lpstr>5. Tvorba etikety </vt:lpstr>
      <vt:lpstr>6. Expedice DL </vt:lpstr>
      <vt:lpstr>6. Historie DL</vt:lpstr>
      <vt:lpstr>6. Balící předpis:</vt:lpstr>
      <vt:lpstr>7. Informační okénko</vt:lpstr>
      <vt:lpstr>8. Technická podpora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PŘEDSTAVENÍ SPOLEČNOSTI TDV</dc:title>
  <dc:creator>Jeličová Martina</dc:creator>
  <cp:lastModifiedBy>Jeličová Martina</cp:lastModifiedBy>
  <cp:revision>29</cp:revision>
  <dcterms:created xsi:type="dcterms:W3CDTF">2022-10-14T10:21:11Z</dcterms:created>
  <dcterms:modified xsi:type="dcterms:W3CDTF">2026-09-09T05:27:15Z</dcterms:modified>
</cp:coreProperties>
</file>