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9" r:id="rId3"/>
    <p:sldId id="290" r:id="rId4"/>
    <p:sldId id="291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6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F97A-8427-4529-B896-5926EA58C62E}" v="3" dt="2023-02-08T08:05:29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čová Martina" userId="00fa7fd8-1e5d-4d2e-80a3-2f4b09367780" providerId="ADAL" clId="{0A2646E0-677A-415F-8522-BDDE1E57B31A}"/>
    <pc:docChg chg="undo custSel modSld">
      <pc:chgData name="Jeličová Martina" userId="00fa7fd8-1e5d-4d2e-80a3-2f4b09367780" providerId="ADAL" clId="{0A2646E0-677A-415F-8522-BDDE1E57B31A}" dt="2022-11-30T12:56:15.214" v="234" actId="20577"/>
      <pc:docMkLst>
        <pc:docMk/>
      </pc:docMkLst>
      <pc:sldChg chg="modSp mod">
        <pc:chgData name="Jeličová Martina" userId="00fa7fd8-1e5d-4d2e-80a3-2f4b09367780" providerId="ADAL" clId="{0A2646E0-677A-415F-8522-BDDE1E57B31A}" dt="2022-11-30T12:56:15.214" v="234" actId="20577"/>
        <pc:sldMkLst>
          <pc:docMk/>
          <pc:sldMk cId="712555962" sldId="289"/>
        </pc:sldMkLst>
        <pc:spChg chg="mod">
          <ac:chgData name="Jeličová Martina" userId="00fa7fd8-1e5d-4d2e-80a3-2f4b09367780" providerId="ADAL" clId="{0A2646E0-677A-415F-8522-BDDE1E57B31A}" dt="2022-11-30T12:56:15.214" v="234" actId="20577"/>
          <ac:spMkLst>
            <pc:docMk/>
            <pc:sldMk cId="712555962" sldId="289"/>
            <ac:spMk id="3" creationId="{E8FE5F4E-F2D2-C12D-40A4-B97365C41C3D}"/>
          </ac:spMkLst>
        </pc:spChg>
      </pc:sldChg>
      <pc:sldChg chg="modSp mod">
        <pc:chgData name="Jeličová Martina" userId="00fa7fd8-1e5d-4d2e-80a3-2f4b09367780" providerId="ADAL" clId="{0A2646E0-677A-415F-8522-BDDE1E57B31A}" dt="2022-11-30T12:54:21.481" v="189" actId="20577"/>
        <pc:sldMkLst>
          <pc:docMk/>
          <pc:sldMk cId="3466859405" sldId="290"/>
        </pc:sldMkLst>
        <pc:spChg chg="mod">
          <ac:chgData name="Jeličová Martina" userId="00fa7fd8-1e5d-4d2e-80a3-2f4b09367780" providerId="ADAL" clId="{0A2646E0-677A-415F-8522-BDDE1E57B31A}" dt="2022-11-30T12:54:21.481" v="189" actId="20577"/>
          <ac:spMkLst>
            <pc:docMk/>
            <pc:sldMk cId="3466859405" sldId="290"/>
            <ac:spMk id="2" creationId="{AD4FA16E-ABB1-9101-49D0-F7F87A20B212}"/>
          </ac:spMkLst>
        </pc:spChg>
      </pc:sldChg>
      <pc:sldChg chg="modSp mod">
        <pc:chgData name="Jeličová Martina" userId="00fa7fd8-1e5d-4d2e-80a3-2f4b09367780" providerId="ADAL" clId="{0A2646E0-677A-415F-8522-BDDE1E57B31A}" dt="2022-11-30T12:54:33.038" v="190" actId="14100"/>
        <pc:sldMkLst>
          <pc:docMk/>
          <pc:sldMk cId="2195819560" sldId="291"/>
        </pc:sldMkLst>
        <pc:spChg chg="mod">
          <ac:chgData name="Jeličová Martina" userId="00fa7fd8-1e5d-4d2e-80a3-2f4b09367780" providerId="ADAL" clId="{0A2646E0-677A-415F-8522-BDDE1E57B31A}" dt="2022-11-30T12:54:33.038" v="190" actId="14100"/>
          <ac:spMkLst>
            <pc:docMk/>
            <pc:sldMk cId="2195819560" sldId="291"/>
            <ac:spMk id="2" creationId="{E7AE7B77-6066-AD01-47E9-202106FFDBF4}"/>
          </ac:spMkLst>
        </pc:spChg>
      </pc:sldChg>
      <pc:sldChg chg="modSp mod">
        <pc:chgData name="Jeličová Martina" userId="00fa7fd8-1e5d-4d2e-80a3-2f4b09367780" providerId="ADAL" clId="{0A2646E0-677A-415F-8522-BDDE1E57B31A}" dt="2022-11-30T12:40:05.811" v="41" actId="20577"/>
        <pc:sldMkLst>
          <pc:docMk/>
          <pc:sldMk cId="3736328217" sldId="308"/>
        </pc:sldMkLst>
        <pc:spChg chg="mod">
          <ac:chgData name="Jeličová Martina" userId="00fa7fd8-1e5d-4d2e-80a3-2f4b09367780" providerId="ADAL" clId="{0A2646E0-677A-415F-8522-BDDE1E57B31A}" dt="2022-11-30T12:40:05.811" v="41" actId="20577"/>
          <ac:spMkLst>
            <pc:docMk/>
            <pc:sldMk cId="3736328217" sldId="308"/>
            <ac:spMk id="2" creationId="{353382FC-E3C7-E5CF-4564-D0491A4F1343}"/>
          </ac:spMkLst>
        </pc:spChg>
      </pc:sldChg>
      <pc:sldChg chg="modSp mod">
        <pc:chgData name="Jeličová Martina" userId="00fa7fd8-1e5d-4d2e-80a3-2f4b09367780" providerId="ADAL" clId="{0A2646E0-677A-415F-8522-BDDE1E57B31A}" dt="2022-11-30T12:50:26.072" v="114" actId="20577"/>
        <pc:sldMkLst>
          <pc:docMk/>
          <pc:sldMk cId="1393360040" sldId="309"/>
        </pc:sldMkLst>
        <pc:spChg chg="mod">
          <ac:chgData name="Jeličová Martina" userId="00fa7fd8-1e5d-4d2e-80a3-2f4b09367780" providerId="ADAL" clId="{0A2646E0-677A-415F-8522-BDDE1E57B31A}" dt="2022-11-30T12:50:26.072" v="114" actId="20577"/>
          <ac:spMkLst>
            <pc:docMk/>
            <pc:sldMk cId="1393360040" sldId="309"/>
            <ac:spMk id="2" creationId="{5CFC0432-B576-7CCF-3538-0C2D16831A7F}"/>
          </ac:spMkLst>
        </pc:spChg>
      </pc:sldChg>
      <pc:sldChg chg="modSp mod">
        <pc:chgData name="Jeličová Martina" userId="00fa7fd8-1e5d-4d2e-80a3-2f4b09367780" providerId="ADAL" clId="{0A2646E0-677A-415F-8522-BDDE1E57B31A}" dt="2022-11-30T12:55:56.607" v="217" actId="20577"/>
        <pc:sldMkLst>
          <pc:docMk/>
          <pc:sldMk cId="517985660" sldId="310"/>
        </pc:sldMkLst>
        <pc:spChg chg="mod">
          <ac:chgData name="Jeličová Martina" userId="00fa7fd8-1e5d-4d2e-80a3-2f4b09367780" providerId="ADAL" clId="{0A2646E0-677A-415F-8522-BDDE1E57B31A}" dt="2022-11-30T12:55:56.607" v="217" actId="20577"/>
          <ac:spMkLst>
            <pc:docMk/>
            <pc:sldMk cId="517985660" sldId="310"/>
            <ac:spMk id="2" creationId="{745D693E-8906-6EB8-95F3-6D075120F8D0}"/>
          </ac:spMkLst>
        </pc:spChg>
      </pc:sldChg>
      <pc:sldChg chg="modSp mod">
        <pc:chgData name="Jeličová Martina" userId="00fa7fd8-1e5d-4d2e-80a3-2f4b09367780" providerId="ADAL" clId="{0A2646E0-677A-415F-8522-BDDE1E57B31A}" dt="2022-11-30T12:50:36.869" v="116" actId="20577"/>
        <pc:sldMkLst>
          <pc:docMk/>
          <pc:sldMk cId="3091842426" sldId="311"/>
        </pc:sldMkLst>
        <pc:spChg chg="mod">
          <ac:chgData name="Jeličová Martina" userId="00fa7fd8-1e5d-4d2e-80a3-2f4b09367780" providerId="ADAL" clId="{0A2646E0-677A-415F-8522-BDDE1E57B31A}" dt="2022-11-30T12:50:36.869" v="116" actId="20577"/>
          <ac:spMkLst>
            <pc:docMk/>
            <pc:sldMk cId="3091842426" sldId="311"/>
            <ac:spMk id="2" creationId="{95878090-6075-89F6-3032-6D96BB6C199F}"/>
          </ac:spMkLst>
        </pc:spChg>
      </pc:sldChg>
      <pc:sldChg chg="modSp mod">
        <pc:chgData name="Jeličová Martina" userId="00fa7fd8-1e5d-4d2e-80a3-2f4b09367780" providerId="ADAL" clId="{0A2646E0-677A-415F-8522-BDDE1E57B31A}" dt="2022-11-30T12:50:41.930" v="118" actId="20577"/>
        <pc:sldMkLst>
          <pc:docMk/>
          <pc:sldMk cId="1150650922" sldId="312"/>
        </pc:sldMkLst>
        <pc:spChg chg="mod">
          <ac:chgData name="Jeličová Martina" userId="00fa7fd8-1e5d-4d2e-80a3-2f4b09367780" providerId="ADAL" clId="{0A2646E0-677A-415F-8522-BDDE1E57B31A}" dt="2022-11-30T12:50:41.930" v="118" actId="20577"/>
          <ac:spMkLst>
            <pc:docMk/>
            <pc:sldMk cId="1150650922" sldId="312"/>
            <ac:spMk id="2" creationId="{A44595DB-77FB-BB3A-E24D-9FD5F14D7B7E}"/>
          </ac:spMkLst>
        </pc:spChg>
      </pc:sldChg>
    </pc:docChg>
  </pc:docChgLst>
  <pc:docChgLst>
    <pc:chgData name="Jeličová Martina" userId="00fa7fd8-1e5d-4d2e-80a3-2f4b09367780" providerId="ADAL" clId="{945BF97A-8427-4529-B896-5926EA58C62E}"/>
    <pc:docChg chg="undo custSel modSld">
      <pc:chgData name="Jeličová Martina" userId="00fa7fd8-1e5d-4d2e-80a3-2f4b09367780" providerId="ADAL" clId="{945BF97A-8427-4529-B896-5926EA58C62E}" dt="2023-02-08T08:07:51.704" v="669" actId="20577"/>
      <pc:docMkLst>
        <pc:docMk/>
      </pc:docMkLst>
      <pc:sldChg chg="addSp modSp mod">
        <pc:chgData name="Jeličová Martina" userId="00fa7fd8-1e5d-4d2e-80a3-2f4b09367780" providerId="ADAL" clId="{945BF97A-8427-4529-B896-5926EA58C62E}" dt="2023-01-13T09:22:33.717" v="617" actId="1076"/>
        <pc:sldMkLst>
          <pc:docMk/>
          <pc:sldMk cId="1787543296" sldId="296"/>
        </pc:sldMkLst>
        <pc:spChg chg="mod">
          <ac:chgData name="Jeličová Martina" userId="00fa7fd8-1e5d-4d2e-80a3-2f4b09367780" providerId="ADAL" clId="{945BF97A-8427-4529-B896-5926EA58C62E}" dt="2023-01-13T09:22:24.740" v="616" actId="20577"/>
          <ac:spMkLst>
            <pc:docMk/>
            <pc:sldMk cId="1787543296" sldId="296"/>
            <ac:spMk id="3" creationId="{56D5B42E-FDDE-B266-8B9C-A2F6B6A00D32}"/>
          </ac:spMkLst>
        </pc:spChg>
        <pc:spChg chg="mod">
          <ac:chgData name="Jeličová Martina" userId="00fa7fd8-1e5d-4d2e-80a3-2f4b09367780" providerId="ADAL" clId="{945BF97A-8427-4529-B896-5926EA58C62E}" dt="2023-01-13T09:20:51.340" v="551" actId="1076"/>
          <ac:spMkLst>
            <pc:docMk/>
            <pc:sldMk cId="1787543296" sldId="296"/>
            <ac:spMk id="5" creationId="{D7D4530D-A0AD-2374-6EEF-811D80A94502}"/>
          </ac:spMkLst>
        </pc:spChg>
        <pc:spChg chg="add mod">
          <ac:chgData name="Jeličová Martina" userId="00fa7fd8-1e5d-4d2e-80a3-2f4b09367780" providerId="ADAL" clId="{945BF97A-8427-4529-B896-5926EA58C62E}" dt="2023-01-13T09:22:06.587" v="590" actId="1076"/>
          <ac:spMkLst>
            <pc:docMk/>
            <pc:sldMk cId="1787543296" sldId="296"/>
            <ac:spMk id="6" creationId="{23EEA446-74E5-6FFE-7CBD-F9AFBD17C871}"/>
          </ac:spMkLst>
        </pc:spChg>
        <pc:spChg chg="mod">
          <ac:chgData name="Jeličová Martina" userId="00fa7fd8-1e5d-4d2e-80a3-2f4b09367780" providerId="ADAL" clId="{945BF97A-8427-4529-B896-5926EA58C62E}" dt="2023-01-13T09:19:43.252" v="512" actId="1076"/>
          <ac:spMkLst>
            <pc:docMk/>
            <pc:sldMk cId="1787543296" sldId="296"/>
            <ac:spMk id="8" creationId="{4517B904-BD28-C9BF-F701-3D45B0AA5C30}"/>
          </ac:spMkLst>
        </pc:spChg>
        <pc:spChg chg="mod">
          <ac:chgData name="Jeličová Martina" userId="00fa7fd8-1e5d-4d2e-80a3-2f4b09367780" providerId="ADAL" clId="{945BF97A-8427-4529-B896-5926EA58C62E}" dt="2023-01-13T09:22:33.717" v="617" actId="1076"/>
          <ac:spMkLst>
            <pc:docMk/>
            <pc:sldMk cId="1787543296" sldId="296"/>
            <ac:spMk id="11" creationId="{B0FAE88A-126D-2CB0-806D-27E896FB19EE}"/>
          </ac:spMkLst>
        </pc:spChg>
      </pc:sldChg>
      <pc:sldChg chg="addSp modSp mod">
        <pc:chgData name="Jeličová Martina" userId="00fa7fd8-1e5d-4d2e-80a3-2f4b09367780" providerId="ADAL" clId="{945BF97A-8427-4529-B896-5926EA58C62E}" dt="2023-01-13T08:52:39.610" v="163" actId="1076"/>
        <pc:sldMkLst>
          <pc:docMk/>
          <pc:sldMk cId="2496107847" sldId="297"/>
        </pc:sldMkLst>
        <pc:spChg chg="mod">
          <ac:chgData name="Jeličová Martina" userId="00fa7fd8-1e5d-4d2e-80a3-2f4b09367780" providerId="ADAL" clId="{945BF97A-8427-4529-B896-5926EA58C62E}" dt="2023-01-13T08:52:09.032" v="157" actId="20577"/>
          <ac:spMkLst>
            <pc:docMk/>
            <pc:sldMk cId="2496107847" sldId="297"/>
            <ac:spMk id="3" creationId="{B411FEE3-181D-11D5-0967-DDC17F7CF5F4}"/>
          </ac:spMkLst>
        </pc:spChg>
        <pc:spChg chg="add mod">
          <ac:chgData name="Jeličová Martina" userId="00fa7fd8-1e5d-4d2e-80a3-2f4b09367780" providerId="ADAL" clId="{945BF97A-8427-4529-B896-5926EA58C62E}" dt="2023-01-13T08:52:39.610" v="163" actId="1076"/>
          <ac:spMkLst>
            <pc:docMk/>
            <pc:sldMk cId="2496107847" sldId="297"/>
            <ac:spMk id="7" creationId="{918B3492-B2FB-D17D-BBE8-0C0019CD58DF}"/>
          </ac:spMkLst>
        </pc:spChg>
      </pc:sldChg>
      <pc:sldChg chg="modSp mod">
        <pc:chgData name="Jeličová Martina" userId="00fa7fd8-1e5d-4d2e-80a3-2f4b09367780" providerId="ADAL" clId="{945BF97A-8427-4529-B896-5926EA58C62E}" dt="2023-01-16T10:58:29.506" v="619" actId="20577"/>
        <pc:sldMkLst>
          <pc:docMk/>
          <pc:sldMk cId="2652329171" sldId="302"/>
        </pc:sldMkLst>
        <pc:spChg chg="mod">
          <ac:chgData name="Jeličová Martina" userId="00fa7fd8-1e5d-4d2e-80a3-2f4b09367780" providerId="ADAL" clId="{945BF97A-8427-4529-B896-5926EA58C62E}" dt="2023-01-16T10:58:29.506" v="619" actId="20577"/>
          <ac:spMkLst>
            <pc:docMk/>
            <pc:sldMk cId="2652329171" sldId="302"/>
            <ac:spMk id="3" creationId="{A8253D91-723B-263B-0EEB-E17F1E0C5405}"/>
          </ac:spMkLst>
        </pc:spChg>
        <pc:spChg chg="mod">
          <ac:chgData name="Jeličová Martina" userId="00fa7fd8-1e5d-4d2e-80a3-2f4b09367780" providerId="ADAL" clId="{945BF97A-8427-4529-B896-5926EA58C62E}" dt="2023-01-13T08:56:35.379" v="386" actId="1076"/>
          <ac:spMkLst>
            <pc:docMk/>
            <pc:sldMk cId="2652329171" sldId="302"/>
            <ac:spMk id="4" creationId="{3CFCA007-36C1-081F-225A-4599986F7755}"/>
          </ac:spMkLst>
        </pc:spChg>
      </pc:sldChg>
      <pc:sldChg chg="modSp mod">
        <pc:chgData name="Jeličová Martina" userId="00fa7fd8-1e5d-4d2e-80a3-2f4b09367780" providerId="ADAL" clId="{945BF97A-8427-4529-B896-5926EA58C62E}" dt="2023-02-08T08:07:51.704" v="669" actId="20577"/>
        <pc:sldMkLst>
          <pc:docMk/>
          <pc:sldMk cId="1150650922" sldId="312"/>
        </pc:sldMkLst>
        <pc:spChg chg="mod">
          <ac:chgData name="Jeličová Martina" userId="00fa7fd8-1e5d-4d2e-80a3-2f4b09367780" providerId="ADAL" clId="{945BF97A-8427-4529-B896-5926EA58C62E}" dt="2023-02-08T08:07:51.704" v="669" actId="20577"/>
          <ac:spMkLst>
            <pc:docMk/>
            <pc:sldMk cId="1150650922" sldId="312"/>
            <ac:spMk id="3" creationId="{1B787468-355D-E8F3-AC0E-3BB6097CE1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6107-2BCB-4CB4-8BBA-B5AF534024D4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A95D-4791-46B6-A3ED-05AFEE30C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9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600"/>
            <a:ext cx="9612208" cy="86979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4728116"/>
            <a:ext cx="9612208" cy="52968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947496" cy="18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490332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490331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6701845" y="925553"/>
            <a:ext cx="2385857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9321878" y="925552"/>
            <a:ext cx="2386361" cy="22636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11015551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11015551" cy="318925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3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169441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8997528" y="3378822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0" name="Zástupný symbol pro obrázek 4"/>
          <p:cNvSpPr>
            <a:spLocks noGrp="1"/>
          </p:cNvSpPr>
          <p:nvPr>
            <p:ph type="pic" sz="quarter" idx="17" hasCustomPrompt="1"/>
          </p:nvPr>
        </p:nvSpPr>
        <p:spPr>
          <a:xfrm>
            <a:off x="513265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4" name="Zástupný symbol pro obrázek 4"/>
          <p:cNvSpPr>
            <a:spLocks noGrp="1"/>
          </p:cNvSpPr>
          <p:nvPr>
            <p:ph type="pic" sz="quarter" idx="18" hasCustomPrompt="1"/>
          </p:nvPr>
        </p:nvSpPr>
        <p:spPr>
          <a:xfrm>
            <a:off x="3341353" y="3378820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6" name="Zástupný symbol pro obrázek 4"/>
          <p:cNvSpPr>
            <a:spLocks noGrp="1"/>
          </p:cNvSpPr>
          <p:nvPr>
            <p:ph type="pic" sz="quarter" idx="20" hasCustomPrompt="1"/>
          </p:nvPr>
        </p:nvSpPr>
        <p:spPr>
          <a:xfrm>
            <a:off x="6169441" y="512957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7" name="Zástupný symbol pro obrázek 4"/>
          <p:cNvSpPr>
            <a:spLocks noGrp="1"/>
          </p:cNvSpPr>
          <p:nvPr>
            <p:ph type="pic" sz="quarter" idx="21" hasCustomPrompt="1"/>
          </p:nvPr>
        </p:nvSpPr>
        <p:spPr>
          <a:xfrm>
            <a:off x="8997528" y="512956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9" name="Zástupný symbol pro obrázek 4"/>
          <p:cNvSpPr>
            <a:spLocks noGrp="1"/>
          </p:cNvSpPr>
          <p:nvPr>
            <p:ph type="pic" sz="quarter" idx="23" hasCustomPrompt="1"/>
          </p:nvPr>
        </p:nvSpPr>
        <p:spPr>
          <a:xfrm>
            <a:off x="3341353" y="512955"/>
            <a:ext cx="2722403" cy="21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rázek 4"/>
          <p:cNvSpPr>
            <a:spLocks noGrp="1"/>
          </p:cNvSpPr>
          <p:nvPr>
            <p:ph type="pic" sz="quarter" idx="22" hasCustomPrompt="1"/>
          </p:nvPr>
        </p:nvSpPr>
        <p:spPr>
          <a:xfrm>
            <a:off x="513265" y="512954"/>
            <a:ext cx="11206666" cy="5296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657599"/>
            <a:ext cx="6571642" cy="150541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1073989"/>
            <a:ext cx="2292753" cy="1412733"/>
          </a:xfrm>
          <a:prstGeom prst="rect">
            <a:avLst/>
          </a:prstGeom>
        </p:spPr>
      </p:pic>
      <p:sp>
        <p:nvSpPr>
          <p:cNvPr id="5" name="Nadpis 7"/>
          <p:cNvSpPr txBox="1">
            <a:spLocks/>
          </p:cNvSpPr>
          <p:nvPr userDrawn="1"/>
        </p:nvSpPr>
        <p:spPr>
          <a:xfrm>
            <a:off x="5376032" y="959147"/>
            <a:ext cx="6548625" cy="1792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DĚKUJEME </a:t>
            </a:r>
          </a:p>
          <a:p>
            <a:pPr>
              <a:spcAft>
                <a:spcPts val="600"/>
              </a:spcAft>
            </a:pPr>
            <a:r>
              <a:rPr lang="cs-CZ" sz="5600" dirty="0">
                <a:solidFill>
                  <a:schemeClr val="bg1">
                    <a:lumMod val="75000"/>
                  </a:schemeClr>
                </a:solidFill>
              </a:rPr>
              <a:t>ZA POZORNOST</a:t>
            </a:r>
          </a:p>
        </p:txBody>
      </p:sp>
      <p:sp>
        <p:nvSpPr>
          <p:cNvPr id="4" name="Kosoúhelník 3"/>
          <p:cNvSpPr/>
          <p:nvPr userDrawn="1"/>
        </p:nvSpPr>
        <p:spPr>
          <a:xfrm>
            <a:off x="167663" y="6092172"/>
            <a:ext cx="3714930" cy="772551"/>
          </a:xfrm>
          <a:custGeom>
            <a:avLst/>
            <a:gdLst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1449659"/>
              <a:gd name="connsiteY0" fmla="*/ 1048215 h 1048215"/>
              <a:gd name="connsiteX1" fmla="*/ 262054 w 1449659"/>
              <a:gd name="connsiteY1" fmla="*/ 0 h 1048215"/>
              <a:gd name="connsiteX2" fmla="*/ 1449659 w 1449659"/>
              <a:gd name="connsiteY2" fmla="*/ 0 h 1048215"/>
              <a:gd name="connsiteX3" fmla="*/ 1187605 w 1449659"/>
              <a:gd name="connsiteY3" fmla="*/ 1048215 h 1048215"/>
              <a:gd name="connsiteX4" fmla="*/ 0 w 1449659"/>
              <a:gd name="connsiteY4" fmla="*/ 1048215 h 1048215"/>
              <a:gd name="connsiteX0" fmla="*/ 0 w 2196791"/>
              <a:gd name="connsiteY0" fmla="*/ 1048215 h 1048215"/>
              <a:gd name="connsiteX1" fmla="*/ 262054 w 2196791"/>
              <a:gd name="connsiteY1" fmla="*/ 0 h 1048215"/>
              <a:gd name="connsiteX2" fmla="*/ 2196791 w 2196791"/>
              <a:gd name="connsiteY2" fmla="*/ 44605 h 1048215"/>
              <a:gd name="connsiteX3" fmla="*/ 1187605 w 2196791"/>
              <a:gd name="connsiteY3" fmla="*/ 1048215 h 1048215"/>
              <a:gd name="connsiteX4" fmla="*/ 0 w 2196791"/>
              <a:gd name="connsiteY4" fmla="*/ 1048215 h 1048215"/>
              <a:gd name="connsiteX0" fmla="*/ 0 w 3131362"/>
              <a:gd name="connsiteY0" fmla="*/ 1054939 h 1054939"/>
              <a:gd name="connsiteX1" fmla="*/ 1196625 w 3131362"/>
              <a:gd name="connsiteY1" fmla="*/ 0 h 1054939"/>
              <a:gd name="connsiteX2" fmla="*/ 3131362 w 3131362"/>
              <a:gd name="connsiteY2" fmla="*/ 44605 h 1054939"/>
              <a:gd name="connsiteX3" fmla="*/ 2122176 w 3131362"/>
              <a:gd name="connsiteY3" fmla="*/ 1048215 h 1054939"/>
              <a:gd name="connsiteX4" fmla="*/ 0 w 3131362"/>
              <a:gd name="connsiteY4" fmla="*/ 1054939 h 1054939"/>
              <a:gd name="connsiteX0" fmla="*/ 0 w 3131362"/>
              <a:gd name="connsiteY0" fmla="*/ 1010334 h 1010334"/>
              <a:gd name="connsiteX1" fmla="*/ 927684 w 3131362"/>
              <a:gd name="connsiteY1" fmla="*/ 237783 h 1010334"/>
              <a:gd name="connsiteX2" fmla="*/ 3131362 w 3131362"/>
              <a:gd name="connsiteY2" fmla="*/ 0 h 1010334"/>
              <a:gd name="connsiteX3" fmla="*/ 2122176 w 3131362"/>
              <a:gd name="connsiteY3" fmla="*/ 1003610 h 1010334"/>
              <a:gd name="connsiteX4" fmla="*/ 0 w 3131362"/>
              <a:gd name="connsiteY4" fmla="*/ 1010334 h 1010334"/>
              <a:gd name="connsiteX0" fmla="*/ 0 w 2882592"/>
              <a:gd name="connsiteY0" fmla="*/ 772551 h 772551"/>
              <a:gd name="connsiteX1" fmla="*/ 927684 w 2882592"/>
              <a:gd name="connsiteY1" fmla="*/ 0 h 772551"/>
              <a:gd name="connsiteX2" fmla="*/ 2882592 w 2882592"/>
              <a:gd name="connsiteY2" fmla="*/ 17711 h 772551"/>
              <a:gd name="connsiteX3" fmla="*/ 2122176 w 2882592"/>
              <a:gd name="connsiteY3" fmla="*/ 765827 h 772551"/>
              <a:gd name="connsiteX4" fmla="*/ 0 w 2882592"/>
              <a:gd name="connsiteY4" fmla="*/ 772551 h 772551"/>
              <a:gd name="connsiteX0" fmla="*/ 0 w 3714930"/>
              <a:gd name="connsiteY0" fmla="*/ 772551 h 772551"/>
              <a:gd name="connsiteX1" fmla="*/ 1760022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0 w 3714930"/>
              <a:gd name="connsiteY0" fmla="*/ 754840 h 754840"/>
              <a:gd name="connsiteX1" fmla="*/ 1561 w 3714930"/>
              <a:gd name="connsiteY1" fmla="*/ 17458 h 754840"/>
              <a:gd name="connsiteX2" fmla="*/ 3714930 w 3714930"/>
              <a:gd name="connsiteY2" fmla="*/ 0 h 754840"/>
              <a:gd name="connsiteX3" fmla="*/ 2954514 w 3714930"/>
              <a:gd name="connsiteY3" fmla="*/ 748116 h 754840"/>
              <a:gd name="connsiteX4" fmla="*/ 0 w 3714930"/>
              <a:gd name="connsiteY4" fmla="*/ 754840 h 754840"/>
              <a:gd name="connsiteX0" fmla="*/ 10179 w 3725109"/>
              <a:gd name="connsiteY0" fmla="*/ 760828 h 760828"/>
              <a:gd name="connsiteX1" fmla="*/ 17 w 3725109"/>
              <a:gd name="connsiteY1" fmla="*/ 0 h 760828"/>
              <a:gd name="connsiteX2" fmla="*/ 3725109 w 3725109"/>
              <a:gd name="connsiteY2" fmla="*/ 5988 h 760828"/>
              <a:gd name="connsiteX3" fmla="*/ 2964693 w 3725109"/>
              <a:gd name="connsiteY3" fmla="*/ 754104 h 760828"/>
              <a:gd name="connsiteX4" fmla="*/ 10179 w 3725109"/>
              <a:gd name="connsiteY4" fmla="*/ 760828 h 760828"/>
              <a:gd name="connsiteX0" fmla="*/ 0 w 3714930"/>
              <a:gd name="connsiteY0" fmla="*/ 772551 h 772551"/>
              <a:gd name="connsiteX1" fmla="*/ 13285 w 3714930"/>
              <a:gd name="connsiteY1" fmla="*/ 0 h 772551"/>
              <a:gd name="connsiteX2" fmla="*/ 3714930 w 3714930"/>
              <a:gd name="connsiteY2" fmla="*/ 17711 h 772551"/>
              <a:gd name="connsiteX3" fmla="*/ 2954514 w 3714930"/>
              <a:gd name="connsiteY3" fmla="*/ 765827 h 772551"/>
              <a:gd name="connsiteX4" fmla="*/ 0 w 3714930"/>
              <a:gd name="connsiteY4" fmla="*/ 772551 h 77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930" h="772551">
                <a:moveTo>
                  <a:pt x="0" y="772551"/>
                </a:moveTo>
                <a:cubicBezTo>
                  <a:pt x="520" y="526757"/>
                  <a:pt x="12765" y="245794"/>
                  <a:pt x="13285" y="0"/>
                </a:cubicBezTo>
                <a:lnTo>
                  <a:pt x="3714930" y="17711"/>
                </a:lnTo>
                <a:lnTo>
                  <a:pt x="2954514" y="765827"/>
                </a:lnTo>
                <a:lnTo>
                  <a:pt x="0" y="772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6251677"/>
            <a:ext cx="1828944" cy="453539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5792" y="3378819"/>
            <a:ext cx="5021623" cy="12712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NAPIŠTE 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792" y="5135881"/>
            <a:ext cx="3393545" cy="74081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Autor/datum: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2" y="862116"/>
            <a:ext cx="2383241" cy="14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53600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rázek 7"/>
          <p:cNvSpPr>
            <a:spLocks noGrp="1"/>
          </p:cNvSpPr>
          <p:nvPr>
            <p:ph type="pic" sz="quarter" idx="13" hasCustomPrompt="1"/>
          </p:nvPr>
        </p:nvSpPr>
        <p:spPr>
          <a:xfrm>
            <a:off x="6702425" y="512956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 hasCustomPrompt="1"/>
          </p:nvPr>
        </p:nvSpPr>
        <p:spPr>
          <a:xfrm>
            <a:off x="6702424" y="3316974"/>
            <a:ext cx="5017507" cy="255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7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sah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7"/>
          <p:cNvSpPr>
            <a:spLocks noGrp="1"/>
          </p:cNvSpPr>
          <p:nvPr>
            <p:ph type="pic" sz="quarter" idx="17" hasCustomPrompt="1"/>
          </p:nvPr>
        </p:nvSpPr>
        <p:spPr>
          <a:xfrm>
            <a:off x="6702425" y="512956"/>
            <a:ext cx="5017507" cy="3207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  <a:p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5" hasCustomPrompt="1"/>
          </p:nvPr>
        </p:nvSpPr>
        <p:spPr>
          <a:xfrm>
            <a:off x="6713538" y="3980985"/>
            <a:ext cx="2385857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9" name="Zástupný symbol pro obrázek 4"/>
          <p:cNvSpPr>
            <a:spLocks noGrp="1"/>
          </p:cNvSpPr>
          <p:nvPr>
            <p:ph type="pic" sz="quarter" idx="16" hasCustomPrompt="1"/>
          </p:nvPr>
        </p:nvSpPr>
        <p:spPr>
          <a:xfrm>
            <a:off x="9333571" y="3980984"/>
            <a:ext cx="2386361" cy="17953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foto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704381" y="936702"/>
            <a:ext cx="5406487" cy="96272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cs-CZ" dirty="0"/>
              <a:t>VLOŽTE NADPIS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704381" y="2129882"/>
            <a:ext cx="5405907" cy="1360449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/>
            </a:lvl1pPr>
            <a:lvl2pPr marL="324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2pPr>
            <a:lvl3pPr marL="61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3pPr>
            <a:lvl4pPr marL="90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4pPr>
            <a:lvl5pPr marL="1152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704381" y="3720790"/>
            <a:ext cx="5405907" cy="2152184"/>
          </a:xfrm>
          <a:prstGeom prst="rect">
            <a:avLst/>
          </a:prstGeom>
        </p:spPr>
        <p:txBody>
          <a:bodyPr lIns="0"/>
          <a:lstStyle>
            <a:lvl1pPr marL="288000" marR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⁄"/>
              <a:tabLst/>
              <a:defRPr sz="2000"/>
            </a:lvl1pPr>
            <a:lvl2pPr marL="540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2pPr>
            <a:lvl3pPr marL="828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3pPr>
            <a:lvl4pPr marL="1080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4pPr>
            <a:lvl5pPr marL="1332000" indent="-180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⁄"/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11195824" y="6389649"/>
            <a:ext cx="791737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fld id="{FF156631-1723-4163-B0A0-86E73E1CAA94}" type="slidenum">
              <a:rPr lang="cs-CZ" sz="1600" smtClean="0">
                <a:solidFill>
                  <a:schemeClr val="bg1"/>
                </a:solidFill>
              </a:rPr>
              <a:t>‹#›</a:t>
            </a:fld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71" r:id="rId8"/>
    <p:sldLayoutId id="2147483665" r:id="rId9"/>
    <p:sldLayoutId id="2147483669" r:id="rId10"/>
    <p:sldLayoutId id="2147483668" r:id="rId11"/>
    <p:sldLayoutId id="2147483666" r:id="rId12"/>
    <p:sldLayoutId id="2147483667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atradv.cz/dodavatelsky-portal" TargetMode="External"/><Relationship Id="rId2" Type="http://schemas.openxmlformats.org/officeDocument/2006/relationships/hyperlink" Target="https://tatradv.cz/vop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libor.Glogar@tatradv.cz" TargetMode="External"/><Relationship Id="rId2" Type="http://schemas.openxmlformats.org/officeDocument/2006/relationships/hyperlink" Target="mailto:Vaclav.Adamec@tatradv.c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Yvona.Vahalova@tatradv.cz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p.tatradv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BAD78-01D7-887F-EEAA-4B4BC3216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Dodavatelský portál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86AFC9-EF7A-A93C-5D84-ABB3765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792" y="5135881"/>
            <a:ext cx="1679019" cy="64413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87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638F2-923B-961F-BBB7-108FF527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22315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53D91-723B-263B-0EEB-E17F1E0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96580"/>
            <a:ext cx="10847259" cy="3322552"/>
          </a:xfrm>
        </p:spPr>
        <p:txBody>
          <a:bodyPr/>
          <a:lstStyle/>
          <a:p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Typ balení			- vybrat dodání v boxech = jakýkoliv typ balení (krabice, paleta, 				  uzavíratelný sáček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Balící předpis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ve sloupci Box – kolik kusů bude v jedné krabici,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paletě atp.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Kopie etiket			- vždy minimálně 1kus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Množství  			- expedované množství artiklu, (celkový počet kusů)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Dodavatelská šarže		- prosím uvádějte zkrácenou formu datumu např.221005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Počet palet nebo boxů		- zadejte jen v případě, že nebudete expedovat standardní 				  předepsané balení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b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CFCA007-36C1-081F-225A-4599986F7755}"/>
              </a:ext>
            </a:extLst>
          </p:cNvPr>
          <p:cNvSpPr/>
          <p:nvPr/>
        </p:nvSpPr>
        <p:spPr>
          <a:xfrm>
            <a:off x="704381" y="455231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72ADF-6C22-D795-8C99-F082C43E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37534"/>
          </a:xfrm>
        </p:spPr>
        <p:txBody>
          <a:bodyPr/>
          <a:lstStyle/>
          <a:p>
            <a:r>
              <a:rPr lang="cs-CZ" dirty="0"/>
              <a:t>4. Vyplňte údaje na DL</a:t>
            </a:r>
          </a:p>
        </p:txBody>
      </p:sp>
      <p:pic>
        <p:nvPicPr>
          <p:cNvPr id="4" name="Zástupný obsah 11">
            <a:extLst>
              <a:ext uri="{FF2B5EF4-FFF2-40B4-BE49-F238E27FC236}">
                <a16:creationId xmlns:a16="http://schemas.microsoft.com/office/drawing/2014/main" id="{57C4C24E-9AFF-2B7F-CFA4-D47366CE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1899423"/>
            <a:ext cx="8308990" cy="3387964"/>
          </a:xfrm>
        </p:spPr>
      </p:pic>
    </p:spTree>
    <p:extLst>
      <p:ext uri="{BB962C8B-B14F-4D97-AF65-F5344CB8AC3E}">
        <p14:creationId xmlns:p14="http://schemas.microsoft.com/office/powerpoint/2010/main" val="420735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37D3-9F61-1CF7-9A73-AEE310D4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A81F8-001A-0230-91BB-4E280279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88191"/>
            <a:ext cx="8758401" cy="3810035"/>
          </a:xfrm>
        </p:spPr>
        <p:txBody>
          <a:bodyPr/>
          <a:lstStyle/>
          <a:p>
            <a:r>
              <a:rPr lang="cs-CZ" sz="2000" dirty="0"/>
              <a:t>      </a:t>
            </a:r>
            <a:r>
              <a:rPr lang="cs-CZ" sz="2000" u="sng" dirty="0"/>
              <a:t>Dokončit</a:t>
            </a:r>
            <a:r>
              <a:rPr lang="cs-CZ" sz="2000" dirty="0"/>
              <a:t>. Funkce doplní položku na DL. Zde je možné provádět změny.</a:t>
            </a: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2BAEBBA-F792-B89F-DC93-827C27F9872B}"/>
              </a:ext>
            </a:extLst>
          </p:cNvPr>
          <p:cNvSpPr/>
          <p:nvPr/>
        </p:nvSpPr>
        <p:spPr>
          <a:xfrm>
            <a:off x="704380" y="20833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obsah 9">
            <a:extLst>
              <a:ext uri="{FF2B5EF4-FFF2-40B4-BE49-F238E27FC236}">
                <a16:creationId xmlns:a16="http://schemas.microsoft.com/office/drawing/2014/main" id="{89DBF85B-BA79-5434-4C64-42787650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0" y="2608976"/>
            <a:ext cx="7592332" cy="3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BE370-6ACC-AF13-3739-97CCFB25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30704"/>
          </a:xfrm>
        </p:spPr>
        <p:txBody>
          <a:bodyPr/>
          <a:lstStyle/>
          <a:p>
            <a:r>
              <a:rPr lang="cs-CZ" dirty="0"/>
              <a:t>4. Aktuální seznam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F98D8-407B-8265-80C7-C24BF08D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593908"/>
            <a:ext cx="9899303" cy="4327389"/>
          </a:xfrm>
        </p:spPr>
        <p:txBody>
          <a:bodyPr/>
          <a:lstStyle/>
          <a:p>
            <a:r>
              <a:rPr lang="cs-CZ" sz="2000" dirty="0"/>
              <a:t>Všechny DL najdete pod </a:t>
            </a:r>
            <a:r>
              <a:rPr lang="cs-CZ" sz="2000" u="sng" dirty="0"/>
              <a:t>Aktuální DL</a:t>
            </a:r>
            <a:r>
              <a:rPr lang="cs-CZ" sz="2000" dirty="0"/>
              <a:t>. Kliknutím na první řádek, kde vidíte artikly, množství, NO/Rozvrh, položku a etikety se Vám rozevře další řádek: pohled na balení a číslo šarže. Zde můžete provádět změny. Můžete také kliknutím        </a:t>
            </a:r>
            <a:r>
              <a:rPr lang="cs-CZ" sz="2000" u="sng" dirty="0"/>
              <a:t>Přidat položku </a:t>
            </a:r>
            <a:r>
              <a:rPr lang="cs-CZ" sz="2000" dirty="0"/>
              <a:t>– dodat další položky do jednoho DL.</a:t>
            </a:r>
            <a:endParaRPr lang="cs-CZ" dirty="0"/>
          </a:p>
        </p:txBody>
      </p:sp>
      <p:pic>
        <p:nvPicPr>
          <p:cNvPr id="4" name="Zástupný obsah 17" descr="Obsah obrázku text, snímek obrazovky, monitor, interiér&#10;&#10;Popis byl vytvořen automaticky">
            <a:extLst>
              <a:ext uri="{FF2B5EF4-FFF2-40B4-BE49-F238E27FC236}">
                <a16:creationId xmlns:a16="http://schemas.microsoft.com/office/drawing/2014/main" id="{E6D85C65-0768-91BB-1012-34DDA2F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" y="2902590"/>
            <a:ext cx="8487696" cy="301870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4B85D2D-E37B-DBBE-FF02-D07361874FAF}"/>
              </a:ext>
            </a:extLst>
          </p:cNvPr>
          <p:cNvSpPr/>
          <p:nvPr/>
        </p:nvSpPr>
        <p:spPr>
          <a:xfrm>
            <a:off x="8194990" y="2234003"/>
            <a:ext cx="292963" cy="15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00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0DAF4-111A-366F-164C-18A616FF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sz="2800" dirty="0"/>
              <a:t>5. Tvorba etikety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AD4AA-CEC5-DEE5-A47F-A22D57F8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86187"/>
            <a:ext cx="11015551" cy="3632945"/>
          </a:xfrm>
        </p:spPr>
        <p:txBody>
          <a:bodyPr/>
          <a:lstStyle/>
          <a:p>
            <a:r>
              <a:rPr lang="cs-CZ" sz="2000" dirty="0"/>
              <a:t>Pokud máte hotový DL       </a:t>
            </a:r>
            <a:r>
              <a:rPr lang="cs-CZ" sz="2000" u="sng" dirty="0"/>
              <a:t>Generovat</a:t>
            </a:r>
            <a:r>
              <a:rPr lang="cs-CZ" sz="2000" dirty="0"/>
              <a:t> – bude se tvořit etiketa.  </a:t>
            </a:r>
            <a:br>
              <a:rPr lang="cs-CZ" sz="2000" dirty="0"/>
            </a:br>
            <a:r>
              <a:rPr lang="cs-CZ" sz="2000" dirty="0"/>
              <a:t>Pozn. Zde ještě můžete provádět změny.</a:t>
            </a:r>
            <a:endParaRPr lang="cs-CZ" dirty="0"/>
          </a:p>
        </p:txBody>
      </p:sp>
      <p:pic>
        <p:nvPicPr>
          <p:cNvPr id="4" name="Zástupný obsah 13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E7EB7B01-A44E-D047-C2D0-91EEA7A5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28596"/>
            <a:ext cx="8327651" cy="3392702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BD25B6F-E501-82FB-7D47-063662CB2D41}"/>
              </a:ext>
            </a:extLst>
          </p:cNvPr>
          <p:cNvSpPr/>
          <p:nvPr/>
        </p:nvSpPr>
        <p:spPr>
          <a:xfrm>
            <a:off x="3356424" y="1757754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1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8E5D5-E906-B504-574E-469AAB6B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81551"/>
          </a:xfrm>
        </p:spPr>
        <p:txBody>
          <a:bodyPr/>
          <a:lstStyle/>
          <a:p>
            <a:r>
              <a:rPr lang="cs-CZ" dirty="0"/>
              <a:t>5. Tvorba etikety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A77A4-B1B2-DDF3-24B8-E1F79D5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45578"/>
            <a:ext cx="11015551" cy="3473554"/>
          </a:xfrm>
        </p:spPr>
        <p:txBody>
          <a:bodyPr/>
          <a:lstStyle/>
          <a:p>
            <a:r>
              <a:rPr lang="cs-CZ" sz="2000" dirty="0"/>
              <a:t>Po rozkliknutí ikony tiskárny       otevření etikety v </a:t>
            </a:r>
            <a:r>
              <a:rPr lang="cs-CZ" sz="2000" dirty="0" err="1"/>
              <a:t>pdf</a:t>
            </a:r>
            <a:r>
              <a:rPr lang="cs-CZ" sz="2000" dirty="0"/>
              <a:t> formátu.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93E880CB-05A5-AFB9-CCE9-19F7B792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447744"/>
            <a:ext cx="7469235" cy="3473554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1FFF0F2-346A-6EAC-B03F-259E203D888D}"/>
              </a:ext>
            </a:extLst>
          </p:cNvPr>
          <p:cNvSpPr/>
          <p:nvPr/>
        </p:nvSpPr>
        <p:spPr>
          <a:xfrm>
            <a:off x="3964561" y="1936081"/>
            <a:ext cx="284085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0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382FC-E3C7-E5CF-4564-D0491A4F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514593"/>
          </a:xfrm>
        </p:spPr>
        <p:txBody>
          <a:bodyPr/>
          <a:lstStyle/>
          <a:p>
            <a:r>
              <a:rPr lang="cs-CZ" dirty="0"/>
              <a:t>6. Expedice DL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02D2A-6EF7-4FA1-70EA-1341DA8D7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662861"/>
            <a:ext cx="9832192" cy="3991831"/>
          </a:xfrm>
        </p:spPr>
        <p:txBody>
          <a:bodyPr/>
          <a:lstStyle/>
          <a:p>
            <a:r>
              <a:rPr lang="cs-CZ" sz="2000" dirty="0"/>
              <a:t>Tento krok ideálně provádějte, když máte připraveno k expedici a nebo víte, že již nebudete zásilku měnit. Zadejte datum dodání         </a:t>
            </a:r>
            <a:r>
              <a:rPr lang="cs-CZ" sz="2000" u="sng" dirty="0"/>
              <a:t>Expedovat</a:t>
            </a:r>
            <a:r>
              <a:rPr lang="cs-CZ" sz="2000" dirty="0"/>
              <a:t>. Po tomto kroku není možné provádět změny. </a:t>
            </a:r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382809EC-8664-FAE8-2AC2-5989CDF4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828933"/>
            <a:ext cx="6040369" cy="282575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73F5CB1-C0AC-7BB9-09AB-0A497164CB3B}"/>
              </a:ext>
            </a:extLst>
          </p:cNvPr>
          <p:cNvSpPr/>
          <p:nvPr/>
        </p:nvSpPr>
        <p:spPr>
          <a:xfrm>
            <a:off x="6074552" y="1992883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2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C0432-B576-7CCF-3538-0C2D1683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55870"/>
          </a:xfrm>
        </p:spPr>
        <p:txBody>
          <a:bodyPr/>
          <a:lstStyle/>
          <a:p>
            <a:r>
              <a:rPr lang="cs-CZ" dirty="0"/>
              <a:t>6. Historie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72865-E8D7-83E7-0782-004B35DE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44910"/>
            <a:ext cx="9890914" cy="4176387"/>
          </a:xfrm>
        </p:spPr>
        <p:txBody>
          <a:bodyPr/>
          <a:lstStyle/>
          <a:p>
            <a:r>
              <a:rPr lang="cs-CZ" sz="2000" dirty="0"/>
              <a:t>DL již najdete v        </a:t>
            </a:r>
            <a:r>
              <a:rPr lang="cs-CZ" sz="2000" u="sng" dirty="0"/>
              <a:t>Historie DL</a:t>
            </a:r>
            <a:br>
              <a:rPr lang="cs-CZ" sz="2000" u="sng" dirty="0"/>
            </a:br>
            <a:r>
              <a:rPr lang="cs-CZ" sz="2000" dirty="0"/>
              <a:t>Dokud nebude potvrzeno, že lze tisknout DL z portálu: dodávat DL jako doposud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7225F97-61E5-B45C-1E62-080EB4A92805}"/>
              </a:ext>
            </a:extLst>
          </p:cNvPr>
          <p:cNvSpPr/>
          <p:nvPr/>
        </p:nvSpPr>
        <p:spPr>
          <a:xfrm>
            <a:off x="2576343" y="1870297"/>
            <a:ext cx="275207" cy="16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obsah 8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6C896C93-AD33-116B-28D4-DB0F5397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" y="2516697"/>
            <a:ext cx="9077182" cy="34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6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D693E-8906-6EB8-95F3-6D07512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6. Balící předpis: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31DE1-9674-689F-D661-1082D728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12022"/>
            <a:ext cx="11015551" cy="3875713"/>
          </a:xfrm>
        </p:spPr>
        <p:txBody>
          <a:bodyPr/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Zboží bude baleno (pokud to jeho vlastnosti a druh umožňuje) na vratných obalech – EURO paletách a to následovně: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U větších dílů: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jedné dávky 1 800 KG.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Velké kusy nepokládat na palety, ale použít hranoly jako podklad pod materiál.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Velké díly musím být spáskované k hranolům na kterých leží.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Menší díly, které se nacházejí na paletách: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a.           Max. hmotnost 1 000 KG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b.           Nepokládat více jak 2-3 vrstvy Zboží na sebe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c.           Případně balit do obalů (krabice, bedna, atd.)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98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78090-6075-89F6-3032-6D96BB6C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sz="2800" dirty="0"/>
              <a:t>. Informační okénko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3872D-2EED-3928-C0F5-9C5540A8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Požadavky oddělení kvality – jsou součástí všeobecných obchodních podmínek: </a:t>
            </a:r>
            <a:r>
              <a:rPr lang="cs-CZ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https://tatradv.cz/vop</a:t>
            </a:r>
            <a:endParaRPr lang="cs-CZ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cs-CZ" sz="2000" dirty="0"/>
            </a:br>
            <a:r>
              <a:rPr lang="cs-CZ" sz="2000" dirty="0"/>
              <a:t>Veškerý obalový materiál se neúčtuje a neeviduje, pokud byste chtěli jinak, prosím kontaktujte daného nákupčího, je nutné se domluvit a nastavit.</a:t>
            </a:r>
          </a:p>
          <a:p>
            <a:br>
              <a:rPr lang="cs-CZ" sz="2000" dirty="0"/>
            </a:br>
            <a:r>
              <a:rPr lang="cs-CZ" sz="2000" dirty="0"/>
              <a:t>Odkaz na tento manuál naleznete na našich stránkách: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Dodavatelský portál (tatradv.cz)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84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98D08-F1BB-CB6D-BB94-4A253845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 pro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5F4E-F2D2-C12D-40A4-B97365C4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	1. Co je dodavatelský portál a proč jste uživatelem</a:t>
            </a:r>
            <a:br>
              <a:rPr lang="cs-CZ" dirty="0"/>
            </a:br>
            <a:r>
              <a:rPr lang="cs-CZ" dirty="0"/>
              <a:t>	2. Přístup a přihlášení uživatele</a:t>
            </a:r>
            <a:br>
              <a:rPr lang="cs-CZ" dirty="0"/>
            </a:br>
            <a:r>
              <a:rPr lang="cs-CZ" dirty="0"/>
              <a:t>	3. Potvrzení nákupní objednávky</a:t>
            </a:r>
            <a:br>
              <a:rPr lang="cs-CZ" dirty="0"/>
            </a:br>
            <a:r>
              <a:rPr lang="cs-CZ" dirty="0"/>
              <a:t>	4. Tvorba dodacího listu</a:t>
            </a:r>
            <a:br>
              <a:rPr lang="cs-CZ" dirty="0"/>
            </a:br>
            <a:r>
              <a:rPr lang="cs-CZ" dirty="0"/>
              <a:t>	5. Tvorba etikety</a:t>
            </a:r>
            <a:br>
              <a:rPr lang="cs-CZ" dirty="0"/>
            </a:br>
            <a:r>
              <a:rPr lang="cs-CZ" dirty="0"/>
              <a:t>	6. Expedice dodacího listu a </a:t>
            </a:r>
            <a:r>
              <a:rPr lang="cs-CZ"/>
              <a:t>balící předpis</a:t>
            </a:r>
            <a:br>
              <a:rPr lang="cs-CZ" dirty="0"/>
            </a:br>
            <a:r>
              <a:rPr lang="cs-CZ" dirty="0"/>
              <a:t>	7. Informační okénko</a:t>
            </a:r>
          </a:p>
          <a:p>
            <a:pPr>
              <a:spcBef>
                <a:spcPts val="0"/>
              </a:spcBef>
            </a:pPr>
            <a:r>
              <a:rPr lang="cs-CZ" dirty="0"/>
              <a:t>	8. Technická podpora</a:t>
            </a:r>
          </a:p>
          <a:p>
            <a:endParaRPr lang="cs-CZ" dirty="0"/>
          </a:p>
          <a:p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5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595DB-77FB-BB3A-E24D-9FD5F14D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sz="2800" dirty="0"/>
              <a:t>. Technická podpora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87468-355D-E8F3-AC0E-3BB6097C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979802"/>
            <a:ext cx="11015551" cy="3875714"/>
          </a:xfrm>
        </p:spPr>
        <p:txBody>
          <a:bodyPr/>
          <a:lstStyle/>
          <a:p>
            <a:r>
              <a:rPr lang="cs-CZ" sz="2000" dirty="0"/>
              <a:t>V případě, že byste potřebovali technickou podporu (nešlo by se přihlásit, systém by nefungoval nebo by nastaly nějaké podobné komplikace) – kontaktujte našeho IT a ERP specialistu – </a:t>
            </a:r>
            <a:br>
              <a:rPr lang="cs-CZ" sz="2000" dirty="0"/>
            </a:br>
            <a:r>
              <a:rPr lang="cs-CZ" sz="2000" dirty="0"/>
              <a:t>Adamec Václav - </a:t>
            </a:r>
            <a:r>
              <a:rPr lang="cs-CZ" sz="2000" dirty="0">
                <a:hlinkClick r:id="rId2"/>
              </a:rPr>
              <a:t>Vaclav.Adamec@tatradv.cz</a:t>
            </a:r>
            <a:r>
              <a:rPr lang="cs-CZ" sz="2000" dirty="0"/>
              <a:t>  Tel. kontakt: (+420) 737 240 072 </a:t>
            </a:r>
          </a:p>
          <a:p>
            <a:br>
              <a:rPr lang="cs-CZ" sz="2000" dirty="0"/>
            </a:br>
            <a:r>
              <a:rPr lang="cs-CZ" sz="2000" dirty="0"/>
              <a:t>Pokud nebude možné kvůli jakémukoliv problému (ať z Vaší či naší strany) tisknout etikety, nutno dodávat dodací listy (dokud nebude fungovat tisk DL z portálu platí dodávat dodací listy stále!) a informovat sklad, kontakty viz níže:</a:t>
            </a:r>
            <a:br>
              <a:rPr lang="cs-CZ" sz="2000" dirty="0"/>
            </a:br>
            <a:r>
              <a:rPr lang="cs-CZ" sz="2000" dirty="0"/>
              <a:t>Manažer </a:t>
            </a:r>
            <a:r>
              <a:rPr lang="cs-CZ" sz="2000"/>
              <a:t>logistiky – Milan.Gajdos@tatradv.cz</a:t>
            </a:r>
            <a:br>
              <a:rPr lang="cs-CZ" sz="2000" dirty="0"/>
            </a:br>
            <a:r>
              <a:rPr lang="cs-CZ" sz="2000" dirty="0"/>
              <a:t>Vedoucí skladu - </a:t>
            </a:r>
            <a:r>
              <a:rPr lang="cs-CZ" sz="2000" dirty="0">
                <a:hlinkClick r:id="rId3"/>
              </a:rPr>
              <a:t>Dalibor.Glogar@tatradv.cz</a:t>
            </a:r>
            <a:br>
              <a:rPr lang="cs-CZ" sz="2000" dirty="0"/>
            </a:br>
            <a:r>
              <a:rPr lang="cs-CZ" sz="2000" dirty="0"/>
              <a:t>Skladník - </a:t>
            </a:r>
            <a:r>
              <a:rPr lang="cs-CZ" sz="2000" dirty="0">
                <a:hlinkClick r:id="rId4"/>
              </a:rPr>
              <a:t>Yvona.Vahalova@tatradv.cz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IT podpora Po-Pá: 08:00 – 14:00 / Sklad podpora Po-Pá: 06:00 – 14:00</a:t>
            </a:r>
            <a:br>
              <a:rPr lang="cs-CZ" sz="2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65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8"/>
          <p:cNvSpPr txBox="1">
            <a:spLocks/>
          </p:cNvSpPr>
          <p:nvPr/>
        </p:nvSpPr>
        <p:spPr>
          <a:xfrm>
            <a:off x="955431" y="3557238"/>
            <a:ext cx="5936023" cy="1940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TATRA DEFENCE VEHICLE a.s. </a:t>
            </a: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dirty="0"/>
              <a:t>Kodaňská 521/57 | 101 00 Praha 10 | IČ/ID: 241 52 269 </a:t>
            </a:r>
          </a:p>
          <a:p>
            <a:pPr marL="0" indent="0">
              <a:buNone/>
            </a:pPr>
            <a:r>
              <a:rPr lang="cs-CZ" sz="1800" dirty="0"/>
              <a:t>Areál Tatry 1450 | 742 21 Kopřivnice </a:t>
            </a:r>
          </a:p>
          <a:p>
            <a:pPr marL="0" indent="0">
              <a:buNone/>
            </a:pPr>
            <a:r>
              <a:rPr lang="cs-CZ" sz="1800" dirty="0"/>
              <a:t>Tel.: 420 733 692 312 | </a:t>
            </a:r>
            <a:r>
              <a:rPr lang="cs-CZ" sz="1800" dirty="0" err="1"/>
              <a:t>e-mail:info@tatradv.cz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9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FA16E-ABB1-9101-49D0-F7F87A20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Co je dodavatelský portál a proč jste uživatelem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53020-D28F-780D-C70C-3F9ACA5F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dodavatelský portál je prostředek pro komunikaci mezi odběratelem a dodavatelem prostřednictvím webových stránek. </a:t>
            </a:r>
            <a:br>
              <a:rPr lang="cs-CZ" dirty="0"/>
            </a:br>
            <a:r>
              <a:rPr lang="cs-CZ" dirty="0"/>
              <a:t>Základním významem komunikace pomocí dodavatelského portálu je urychlení a větší komfort při předávání informací v dodavatelsko-odběratelském řetězci. </a:t>
            </a:r>
            <a:br>
              <a:rPr lang="cs-CZ" dirty="0"/>
            </a:br>
            <a:r>
              <a:rPr lang="cs-CZ" dirty="0"/>
              <a:t>Zároveň umožňuje lepší orientaci dodavatele v dlouhodobém časovém horizontu.</a:t>
            </a:r>
            <a:br>
              <a:rPr lang="cs-CZ" dirty="0"/>
            </a:br>
            <a:r>
              <a:rPr lang="cs-CZ" dirty="0"/>
              <a:t>Na jednom místě vidí přehledně obě strany stejné informace s možností připisování poznámek, které mohou ušetřit čas případným dohledáváním a přeposíláním emailů.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5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E7B77-6066-AD01-47E9-202106F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8506731" cy="799819"/>
          </a:xfrm>
        </p:spPr>
        <p:txBody>
          <a:bodyPr/>
          <a:lstStyle/>
          <a:p>
            <a:r>
              <a:rPr lang="cs-CZ" sz="2800" dirty="0"/>
              <a:t>2. Dodavatelský</a:t>
            </a:r>
            <a:r>
              <a:rPr lang="cs-CZ" dirty="0"/>
              <a:t> </a:t>
            </a:r>
            <a:r>
              <a:rPr lang="cs-CZ" sz="2800" dirty="0"/>
              <a:t>portál je přístupný na adrese: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3DE3-ACCE-18FB-2711-541CFF77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418062"/>
            <a:ext cx="10746591" cy="1360449"/>
          </a:xfrm>
        </p:spPr>
        <p:txBody>
          <a:bodyPr/>
          <a:lstStyle/>
          <a:p>
            <a:br>
              <a:rPr lang="cs-CZ" sz="2000" dirty="0"/>
            </a:br>
            <a:r>
              <a:rPr lang="cs-CZ" sz="2800" b="1" dirty="0">
                <a:hlinkClick r:id="rId2"/>
              </a:rPr>
              <a:t>https://dp.tatradv.cz/</a:t>
            </a:r>
            <a:endParaRPr lang="cs-CZ" sz="2800" b="1" dirty="0"/>
          </a:p>
          <a:p>
            <a:br>
              <a:rPr lang="cs-CZ" sz="2800" b="1" dirty="0"/>
            </a:br>
            <a:b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58E4C5D-0041-16AD-6753-5AE866C767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4382" y="3720790"/>
            <a:ext cx="7340660" cy="2152184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Jméno a heslo prosím použijte z textu </a:t>
            </a:r>
          </a:p>
          <a:p>
            <a:pPr marL="72000" indent="0" algn="ctr">
              <a:buNone/>
            </a:pPr>
            <a:r>
              <a:rPr lang="cs-CZ" dirty="0"/>
              <a:t>informačního emailu a přihlaste se.</a:t>
            </a:r>
          </a:p>
          <a:p>
            <a:endParaRPr lang="cs-CZ" dirty="0"/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B9706BEB-A7FC-6160-C1B8-1262DB71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1" y="2441196"/>
            <a:ext cx="7340661" cy="24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72A4-27E0-28C3-E3E2-5C59555B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555764"/>
          </a:xfrm>
        </p:spPr>
        <p:txBody>
          <a:bodyPr/>
          <a:lstStyle/>
          <a:p>
            <a:r>
              <a:rPr lang="cs-CZ" sz="2800" dirty="0"/>
              <a:t>3. Potvrzení 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46BA9-FB69-56B5-B0CF-B2DB7901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862357"/>
            <a:ext cx="8322173" cy="4138238"/>
          </a:xfrm>
        </p:spPr>
        <p:txBody>
          <a:bodyPr/>
          <a:lstStyle/>
          <a:p>
            <a:r>
              <a:rPr lang="cs-CZ" sz="2000" dirty="0"/>
              <a:t>Postupujte dle obrázku: NO, rozvrhy      Seznam </a:t>
            </a:r>
          </a:p>
          <a:p>
            <a:r>
              <a:rPr lang="cs-CZ" sz="2000" dirty="0"/>
              <a:t>(zde najdete všechny otevřené objednávky)</a:t>
            </a:r>
            <a:br>
              <a:rPr lang="cs-CZ" sz="2800" dirty="0"/>
            </a:b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03369B0-0F99-17A8-489B-270B01FED631}"/>
              </a:ext>
            </a:extLst>
          </p:cNvPr>
          <p:cNvSpPr/>
          <p:nvPr/>
        </p:nvSpPr>
        <p:spPr>
          <a:xfrm>
            <a:off x="4865467" y="1954636"/>
            <a:ext cx="230820" cy="15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B057A08C-06EB-3A32-F8D7-368068CA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2" y="2793534"/>
            <a:ext cx="7768500" cy="3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43673-034B-5928-9FEC-667572AE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2" y="936703"/>
            <a:ext cx="7961446" cy="388757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cs-CZ" sz="2800" b="1" dirty="0"/>
              <a:t>Zkontrolujte zda souhlasí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5B42E-FDDE-B266-8B9C-A2F6B6A0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669409"/>
            <a:ext cx="10478143" cy="4337108"/>
          </a:xfrm>
        </p:spPr>
        <p:txBody>
          <a:bodyPr/>
          <a:lstStyle/>
          <a:p>
            <a:r>
              <a:rPr lang="cs-CZ" dirty="0"/>
              <a:t>Č</a:t>
            </a:r>
            <a:r>
              <a:rPr lang="cs-CZ" sz="2000" dirty="0"/>
              <a:t>íslo NO, artikl, výkres a jeho index, požadované množství, otevřené množství (pokud nebylo dodáno na části, je stejné), na cestě zatím bude nula a termín dodání. Poslední ikona slouží jako poznámka pro obě strany, vepsat poznámku je možno      </a:t>
            </a:r>
            <a:r>
              <a:rPr lang="cs-CZ" sz="2000" u="sng" dirty="0"/>
              <a:t>nový text </a:t>
            </a:r>
            <a:r>
              <a:rPr lang="cs-CZ" sz="2000" dirty="0"/>
              <a:t>a </a:t>
            </a:r>
            <a:r>
              <a:rPr lang="cs-CZ" sz="2000" u="sng" dirty="0"/>
              <a:t>uložit</a:t>
            </a:r>
            <a:r>
              <a:rPr lang="cs-CZ" sz="2000" dirty="0"/>
              <a:t>. Pokud je v ní nějaká informace, svítí žlutě    .</a:t>
            </a:r>
            <a:r>
              <a:rPr lang="cs-CZ" sz="2000" b="1" dirty="0"/>
              <a:t>Jestli je vše v pořádku, potvrďte </a:t>
            </a:r>
            <a:r>
              <a:rPr lang="cs-CZ" sz="2000" dirty="0"/>
              <a:t>(ideálně najednou, dole na konci je      </a:t>
            </a:r>
            <a:r>
              <a:rPr lang="cs-CZ" u="sng" dirty="0"/>
              <a:t>V</a:t>
            </a:r>
            <a:r>
              <a:rPr lang="cs-CZ" sz="2000" u="sng" dirty="0"/>
              <a:t>ybrat vše</a:t>
            </a:r>
            <a:r>
              <a:rPr lang="cs-CZ" sz="2000" dirty="0"/>
              <a:t>) * všechny </a:t>
            </a:r>
            <a:r>
              <a:rPr lang="cs-CZ" sz="2000" b="1" dirty="0"/>
              <a:t>otevřené objednávky      </a:t>
            </a:r>
            <a:r>
              <a:rPr lang="cs-CZ" sz="2000" u="sng" dirty="0"/>
              <a:t>potvrdit označené položky. </a:t>
            </a:r>
          </a:p>
          <a:p>
            <a:endParaRPr lang="cs-CZ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*Pokud chcete vyfiltrovat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konkrétní NO</a:t>
            </a:r>
            <a:r>
              <a:rPr lang="cs-CZ" dirty="0"/>
              <a:t>, dole na konci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vpravo       </a:t>
            </a:r>
            <a:r>
              <a:rPr lang="cs-CZ" u="sng" dirty="0"/>
              <a:t>Filtr</a:t>
            </a:r>
            <a:endParaRPr lang="cs-CZ" sz="2000" u="sng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Potvrzené objednávky poté </a:t>
            </a:r>
          </a:p>
          <a:p>
            <a:pPr defTabSz="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svítí zeleným bodem. </a:t>
            </a:r>
            <a:endParaRPr lang="cs-CZ" dirty="0"/>
          </a:p>
        </p:txBody>
      </p:sp>
      <p:pic>
        <p:nvPicPr>
          <p:cNvPr id="4" name="Zástupný obsah 20" descr="Obsah obrázku text, snímek obrazovky, interiér&#10;&#10;Popis byl vytvořen automaticky">
            <a:extLst>
              <a:ext uri="{FF2B5EF4-FFF2-40B4-BE49-F238E27FC236}">
                <a16:creationId xmlns:a16="http://schemas.microsoft.com/office/drawing/2014/main" id="{B99F4711-C0D7-C795-6A63-953092F7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43" y="3204911"/>
            <a:ext cx="7323882" cy="271638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7D4530D-A0AD-2374-6EEF-811D80A94502}"/>
              </a:ext>
            </a:extLst>
          </p:cNvPr>
          <p:cNvSpPr/>
          <p:nvPr/>
        </p:nvSpPr>
        <p:spPr>
          <a:xfrm>
            <a:off x="8790676" y="2291216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517B904-BD28-C9BF-F701-3D45B0AA5C30}"/>
              </a:ext>
            </a:extLst>
          </p:cNvPr>
          <p:cNvSpPr/>
          <p:nvPr/>
        </p:nvSpPr>
        <p:spPr>
          <a:xfrm>
            <a:off x="4685105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62">
            <a:extLst>
              <a:ext uri="{FF2B5EF4-FFF2-40B4-BE49-F238E27FC236}">
                <a16:creationId xmlns:a16="http://schemas.microsoft.com/office/drawing/2014/main" id="{88185260-18E0-EAF5-35F8-116375B1E3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608" y="2537885"/>
            <a:ext cx="230820" cy="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0FAE88A-126D-2CB0-806D-27E896FB19EE}"/>
              </a:ext>
            </a:extLst>
          </p:cNvPr>
          <p:cNvSpPr/>
          <p:nvPr/>
        </p:nvSpPr>
        <p:spPr>
          <a:xfrm>
            <a:off x="10142702" y="2860962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3EEA446-74E5-6FFE-7CBD-F9AFBD17C871}"/>
              </a:ext>
            </a:extLst>
          </p:cNvPr>
          <p:cNvSpPr/>
          <p:nvPr/>
        </p:nvSpPr>
        <p:spPr>
          <a:xfrm>
            <a:off x="1593615" y="4441313"/>
            <a:ext cx="258377" cy="14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4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C388E-8EE2-4709-8403-91A816EE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44229"/>
          </a:xfrm>
        </p:spPr>
        <p:txBody>
          <a:bodyPr/>
          <a:lstStyle/>
          <a:p>
            <a:r>
              <a:rPr lang="cs-CZ" sz="2800" dirty="0"/>
              <a:t>4. Tvorba DL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1FEE3-181D-11D5-0967-DDC17F7C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82146"/>
            <a:ext cx="10520345" cy="4139151"/>
          </a:xfrm>
        </p:spPr>
        <p:txBody>
          <a:bodyPr/>
          <a:lstStyle/>
          <a:p>
            <a:r>
              <a:rPr lang="cs-CZ" sz="2000" dirty="0"/>
              <a:t>Pokud máte potvrzenou NO, můžete vytvořit dodací list        </a:t>
            </a:r>
            <a:r>
              <a:rPr lang="cs-CZ" sz="2000" u="sng" dirty="0"/>
              <a:t>Nový dodací list. </a:t>
            </a:r>
            <a:r>
              <a:rPr lang="cs-CZ" sz="2000" dirty="0"/>
              <a:t> Číslo DL určuje dodavatel, pod kterým bude zásilka expedována. Datum expedice a datum dodání bude z velké části stejné – předpoklad expedice a dodání odběrateli (jiné může být v případě, že zásilka putuje více dní) a ideálně bude také stejné, jako požadovaný termín dodání (pokud není domluveno jinak).      </a:t>
            </a:r>
            <a:br>
              <a:rPr lang="cs-CZ" sz="2000" dirty="0"/>
            </a:br>
            <a:r>
              <a:rPr lang="cs-CZ" sz="2000" dirty="0"/>
              <a:t>        </a:t>
            </a:r>
            <a:r>
              <a:rPr lang="cs-CZ" sz="2000" u="sng" dirty="0"/>
              <a:t>Založit.</a:t>
            </a:r>
          </a:p>
          <a:p>
            <a:endParaRPr lang="cs-CZ" u="sng" dirty="0"/>
          </a:p>
          <a:p>
            <a:endParaRPr lang="cs-CZ" u="sng" dirty="0"/>
          </a:p>
          <a:p>
            <a:r>
              <a:rPr lang="cs-CZ" dirty="0"/>
              <a:t>Pozn. nezadávejte do tvorby </a:t>
            </a:r>
          </a:p>
          <a:p>
            <a:r>
              <a:rPr lang="cs-CZ" dirty="0"/>
              <a:t>DL symbol lomítko      / </a:t>
            </a:r>
          </a:p>
        </p:txBody>
      </p:sp>
      <p:pic>
        <p:nvPicPr>
          <p:cNvPr id="4" name="Zástupný obsah 14">
            <a:extLst>
              <a:ext uri="{FF2B5EF4-FFF2-40B4-BE49-F238E27FC236}">
                <a16:creationId xmlns:a16="http://schemas.microsoft.com/office/drawing/2014/main" id="{277C2E26-7E2D-F896-EEE1-5DB26226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4" y="3023117"/>
            <a:ext cx="6261523" cy="2898180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1A202F3-CAC8-D284-EAEC-77CF632644B1}"/>
              </a:ext>
            </a:extLst>
          </p:cNvPr>
          <p:cNvSpPr/>
          <p:nvPr/>
        </p:nvSpPr>
        <p:spPr>
          <a:xfrm>
            <a:off x="6965790" y="1876178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E6A636E-6EEB-E85F-359A-A6965A8A68A7}"/>
              </a:ext>
            </a:extLst>
          </p:cNvPr>
          <p:cNvSpPr/>
          <p:nvPr/>
        </p:nvSpPr>
        <p:spPr>
          <a:xfrm>
            <a:off x="728193" y="3258150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18B3492-B2FB-D17D-BBE8-0C0019CD58DF}"/>
              </a:ext>
            </a:extLst>
          </p:cNvPr>
          <p:cNvSpPr/>
          <p:nvPr/>
        </p:nvSpPr>
        <p:spPr>
          <a:xfrm>
            <a:off x="2846073" y="4857321"/>
            <a:ext cx="274632" cy="15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0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22CA2-B84B-5014-AFFA-41143415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3"/>
            <a:ext cx="11015551" cy="489426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2E0B5-EEED-EAB9-FB59-E5DF5792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1" y="1795246"/>
            <a:ext cx="11015551" cy="3523886"/>
          </a:xfrm>
        </p:spPr>
        <p:txBody>
          <a:bodyPr/>
          <a:lstStyle/>
          <a:p>
            <a:r>
              <a:rPr lang="cs-CZ" sz="2000" dirty="0"/>
              <a:t>V založeném DL       </a:t>
            </a:r>
            <a:r>
              <a:rPr lang="cs-CZ" sz="2000" u="sng" dirty="0"/>
              <a:t>Přidat položku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1815439-792C-30F0-34A8-9745F9098916}"/>
              </a:ext>
            </a:extLst>
          </p:cNvPr>
          <p:cNvSpPr/>
          <p:nvPr/>
        </p:nvSpPr>
        <p:spPr>
          <a:xfrm>
            <a:off x="2668124" y="1913279"/>
            <a:ext cx="309968" cy="150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obsah 5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C7404623-BAF7-AD02-FCA0-7A606EDB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332139"/>
            <a:ext cx="6761821" cy="33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4B310-1C86-C706-91C6-A011F226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1" y="936702"/>
            <a:ext cx="11015551" cy="464259"/>
          </a:xfrm>
        </p:spPr>
        <p:txBody>
          <a:bodyPr/>
          <a:lstStyle/>
          <a:p>
            <a:r>
              <a:rPr lang="cs-CZ" dirty="0"/>
              <a:t>4. Přidání položky v 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A3C67-3321-9129-983D-BA0F852C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2" y="1702964"/>
            <a:ext cx="9127516" cy="4218331"/>
          </a:xfrm>
        </p:spPr>
        <p:txBody>
          <a:bodyPr/>
          <a:lstStyle/>
          <a:p>
            <a:r>
              <a:rPr lang="cs-CZ" sz="2000" dirty="0"/>
              <a:t>Zobrazí se aktuální seznam položek otevřených NO. </a:t>
            </a:r>
            <a:br>
              <a:rPr lang="cs-CZ" sz="2000" dirty="0"/>
            </a:br>
            <a:r>
              <a:rPr lang="cs-CZ" sz="2000" dirty="0"/>
              <a:t>Přidání položky se provede        ikona na </a:t>
            </a:r>
            <a:r>
              <a:rPr lang="cs-CZ" sz="2000" dirty="0" err="1"/>
              <a:t>pravo</a:t>
            </a:r>
            <a:r>
              <a:rPr lang="cs-CZ" sz="2000" dirty="0"/>
              <a:t>     . </a:t>
            </a:r>
            <a:br>
              <a:rPr lang="cs-CZ" sz="2000" dirty="0"/>
            </a:br>
            <a:r>
              <a:rPr lang="cs-CZ" sz="2000" dirty="0"/>
              <a:t>Pozn. Můžete vybrat pouze položky z potvrzených objednávek.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17" descr="Obsah obrázku text, interiér, snímek obrazovky&#10;&#10;Popis byl vytvořen automaticky">
            <a:extLst>
              <a:ext uri="{FF2B5EF4-FFF2-40B4-BE49-F238E27FC236}">
                <a16:creationId xmlns:a16="http://schemas.microsoft.com/office/drawing/2014/main" id="{44D0B308-1AE3-F434-950F-5F3E2EEF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1" y="2668020"/>
            <a:ext cx="7835612" cy="3253276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8028480-E568-4C2F-045A-887ABE765FDF}"/>
              </a:ext>
            </a:extLst>
          </p:cNvPr>
          <p:cNvSpPr/>
          <p:nvPr/>
        </p:nvSpPr>
        <p:spPr>
          <a:xfrm>
            <a:off x="3857222" y="2100067"/>
            <a:ext cx="344434" cy="17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26">
            <a:extLst>
              <a:ext uri="{FF2B5EF4-FFF2-40B4-BE49-F238E27FC236}">
                <a16:creationId xmlns:a16="http://schemas.microsoft.com/office/drawing/2014/main" id="{0417A74D-D3AB-38ED-E80B-8E4D0B0279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91" y="2031314"/>
            <a:ext cx="282929" cy="2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218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V_preze_16ku9_šablona.potx" id="{1D434887-AFD4-4ED3-8B73-5BD1B927FC1E}" vid="{B6798DB4-EAAA-40AC-B85A-7725D010F31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TDV_preze_16ku9_šablona</Template>
  <TotalTime>587</TotalTime>
  <Words>1135</Words>
  <Application>Microsoft Office PowerPoint</Application>
  <PresentationFormat>Širokoúhlá obrazovka</PresentationFormat>
  <Paragraphs>74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Office</vt:lpstr>
      <vt:lpstr>Dodavatelský portál</vt:lpstr>
      <vt:lpstr>Manuál pro uživatele</vt:lpstr>
      <vt:lpstr>1. Co je dodavatelský portál a proč jste uživatelem</vt:lpstr>
      <vt:lpstr>2. Dodavatelský portál je přístupný na adrese:</vt:lpstr>
      <vt:lpstr>3. Potvrzení NO</vt:lpstr>
      <vt:lpstr>3. Zkontrolujte zda souhlasí</vt:lpstr>
      <vt:lpstr>4. Tvorba DL</vt:lpstr>
      <vt:lpstr>4. Přidání položky v DL</vt:lpstr>
      <vt:lpstr>4. Přidání položky v DL</vt:lpstr>
      <vt:lpstr>4. Vyplňte údaje na DL</vt:lpstr>
      <vt:lpstr>4. Vyplňte údaje na DL</vt:lpstr>
      <vt:lpstr>4. Přidání položky v DL</vt:lpstr>
      <vt:lpstr>4. Aktuální seznam DL</vt:lpstr>
      <vt:lpstr>5. Tvorba etikety</vt:lpstr>
      <vt:lpstr>5. Tvorba etikety </vt:lpstr>
      <vt:lpstr>6. Expedice DL </vt:lpstr>
      <vt:lpstr>6. Historie DL</vt:lpstr>
      <vt:lpstr>6. Balící předpis:</vt:lpstr>
      <vt:lpstr>7. Informační okénko</vt:lpstr>
      <vt:lpstr>8. Technická podpora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SPOLEČNOSTI TDV</dc:title>
  <dc:creator>Jeličová Martina</dc:creator>
  <cp:lastModifiedBy>Jeličová Martina</cp:lastModifiedBy>
  <cp:revision>26</cp:revision>
  <dcterms:created xsi:type="dcterms:W3CDTF">2022-10-14T10:21:11Z</dcterms:created>
  <dcterms:modified xsi:type="dcterms:W3CDTF">2023-02-08T08:08:00Z</dcterms:modified>
</cp:coreProperties>
</file>